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handoutMasterIdLst>
    <p:handoutMasterId r:id="rId57"/>
  </p:handoutMasterIdLst>
  <p:sldIdLst>
    <p:sldId id="256" r:id="rId2"/>
    <p:sldId id="282" r:id="rId3"/>
    <p:sldId id="283" r:id="rId4"/>
    <p:sldId id="287" r:id="rId5"/>
    <p:sldId id="291" r:id="rId6"/>
    <p:sldId id="290" r:id="rId7"/>
    <p:sldId id="289" r:id="rId8"/>
    <p:sldId id="288" r:id="rId9"/>
    <p:sldId id="296" r:id="rId10"/>
    <p:sldId id="292" r:id="rId11"/>
    <p:sldId id="293" r:id="rId12"/>
    <p:sldId id="294" r:id="rId13"/>
    <p:sldId id="299" r:id="rId14"/>
    <p:sldId id="301" r:id="rId15"/>
    <p:sldId id="335" r:id="rId16"/>
    <p:sldId id="337" r:id="rId17"/>
    <p:sldId id="336" r:id="rId18"/>
    <p:sldId id="338" r:id="rId19"/>
    <p:sldId id="302" r:id="rId20"/>
    <p:sldId id="303" r:id="rId21"/>
    <p:sldId id="304" r:id="rId22"/>
    <p:sldId id="306" r:id="rId23"/>
    <p:sldId id="307" r:id="rId24"/>
    <p:sldId id="308" r:id="rId25"/>
    <p:sldId id="309" r:id="rId26"/>
    <p:sldId id="316" r:id="rId27"/>
    <p:sldId id="346" r:id="rId28"/>
    <p:sldId id="312" r:id="rId29"/>
    <p:sldId id="317" r:id="rId30"/>
    <p:sldId id="310" r:id="rId31"/>
    <p:sldId id="347" r:id="rId32"/>
    <p:sldId id="348" r:id="rId33"/>
    <p:sldId id="349" r:id="rId34"/>
    <p:sldId id="315" r:id="rId35"/>
    <p:sldId id="319" r:id="rId36"/>
    <p:sldId id="321" r:id="rId37"/>
    <p:sldId id="322" r:id="rId38"/>
    <p:sldId id="323" r:id="rId39"/>
    <p:sldId id="334" r:id="rId40"/>
    <p:sldId id="324" r:id="rId41"/>
    <p:sldId id="326" r:id="rId42"/>
    <p:sldId id="327" r:id="rId43"/>
    <p:sldId id="328" r:id="rId44"/>
    <p:sldId id="330" r:id="rId45"/>
    <p:sldId id="331" r:id="rId46"/>
    <p:sldId id="329" r:id="rId47"/>
    <p:sldId id="332" r:id="rId48"/>
    <p:sldId id="333" r:id="rId49"/>
    <p:sldId id="339" r:id="rId50"/>
    <p:sldId id="342" r:id="rId51"/>
    <p:sldId id="343" r:id="rId52"/>
    <p:sldId id="340" r:id="rId53"/>
    <p:sldId id="345" r:id="rId54"/>
    <p:sldId id="280" r:id="rId55"/>
  </p:sldIdLst>
  <p:sldSz cx="12192000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1pPr>
    <a:lvl2pPr marL="609585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2pPr>
    <a:lvl3pPr marL="121917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3pPr>
    <a:lvl4pPr marL="1828754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4pPr>
    <a:lvl5pPr marL="2438339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5pPr>
    <a:lvl6pPr marL="3047924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6pPr>
    <a:lvl7pPr marL="3657509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7pPr>
    <a:lvl8pPr marL="4267093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8pPr>
    <a:lvl9pPr marL="4876678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chiefke, Ines" initials="SI" lastIdx="56" clrIdx="0"/>
  <p:cmAuthor id="1" name="julia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32B"/>
    <a:srgbClr val="020000"/>
    <a:srgbClr val="FFFFFF"/>
    <a:srgbClr val="9D9D9D"/>
    <a:srgbClr val="5D85C3"/>
    <a:srgbClr val="B90F22"/>
    <a:srgbClr val="D7DAE3"/>
    <a:srgbClr val="A6A6A6"/>
    <a:srgbClr val="000000"/>
    <a:srgbClr val="E950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64" autoAdjust="0"/>
    <p:restoredTop sz="94484" autoAdjust="0"/>
  </p:normalViewPr>
  <p:slideViewPr>
    <p:cSldViewPr snapToObjects="1">
      <p:cViewPr>
        <p:scale>
          <a:sx n="100" d="100"/>
          <a:sy n="100" d="100"/>
        </p:scale>
        <p:origin x="2718" y="204"/>
      </p:cViewPr>
      <p:guideLst>
        <p:guide orient="horz" pos="202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85" d="100"/>
          <a:sy n="85" d="100"/>
        </p:scale>
        <p:origin x="58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90500" y="387350"/>
            <a:ext cx="54038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000" tIns="0" rIns="0" bIns="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 b="1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90500" y="8567738"/>
            <a:ext cx="13303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charset="0"/>
              </a:defRPr>
            </a:lvl1pPr>
          </a:lstStyle>
          <a:p>
            <a:pPr>
              <a:defRPr/>
            </a:pPr>
            <a:fld id="{C38BEAA7-DD50-428C-ADE4-7E2F1B0A285E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01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520825" y="8567738"/>
            <a:ext cx="44640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501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999163" y="8567738"/>
            <a:ext cx="6699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latin typeface="Stafford" charset="0"/>
                <a:cs typeface="Arial" charset="0"/>
              </a:defRPr>
            </a:lvl1pPr>
          </a:lstStyle>
          <a:p>
            <a:pPr>
              <a:defRPr/>
            </a:pPr>
            <a:r>
              <a:rPr lang="de-DE"/>
              <a:t>|  </a:t>
            </a:r>
            <a:fld id="{72DEC935-2C8C-4A42-BD4D-ADAF7EAF5568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  <p:pic>
        <p:nvPicPr>
          <p:cNvPr id="19462" name="Picture 6" descr="tud_logo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400" y="360363"/>
            <a:ext cx="92868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sz="1800">
              <a:ea typeface="+mn-ea"/>
              <a:cs typeface="Arial" panose="020B0604020202020204" pitchFamily="34" charset="0"/>
            </a:endParaRPr>
          </a:p>
        </p:txBody>
      </p:sp>
      <p:sp>
        <p:nvSpPr>
          <p:cNvPr id="19464" name="Line 8"/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65" name="Line 9"/>
          <p:cNvSpPr>
            <a:spLocks noChangeShapeType="1"/>
          </p:cNvSpPr>
          <p:nvPr/>
        </p:nvSpPr>
        <p:spPr bwMode="auto">
          <a:xfrm>
            <a:off x="190500" y="849630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66" name="Line 10"/>
          <p:cNvSpPr>
            <a:spLocks noChangeShapeType="1"/>
          </p:cNvSpPr>
          <p:nvPr/>
        </p:nvSpPr>
        <p:spPr bwMode="auto">
          <a:xfrm>
            <a:off x="188913" y="777875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146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png>
</file>

<file path=ppt/media/image3.jpe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sv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13" descr="tud_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463" y="360363"/>
            <a:ext cx="935037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188913" y="8685213"/>
            <a:ext cx="16192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charset="0"/>
              </a:defRPr>
            </a:lvl1pPr>
          </a:lstStyle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8975" y="923925"/>
            <a:ext cx="5461000" cy="30718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90500" y="4284663"/>
            <a:ext cx="6477000" cy="428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808163" y="8685213"/>
            <a:ext cx="41052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13438" y="8685213"/>
            <a:ext cx="9429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ts val="1300"/>
              </a:lnSpc>
              <a:defRPr sz="1000">
                <a:latin typeface="Stafford" charset="0"/>
                <a:cs typeface="Arial" charset="0"/>
              </a:defRPr>
            </a:lvl1pPr>
          </a:lstStyle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auto">
          <a:xfrm>
            <a:off x="190500" y="387350"/>
            <a:ext cx="5403850" cy="393700"/>
          </a:xfrm>
          <a:prstGeom prst="rect">
            <a:avLst/>
          </a:prstGeom>
          <a:noFill/>
          <a:ln>
            <a:noFill/>
          </a:ln>
        </p:spPr>
        <p:txBody>
          <a:bodyPr lIns="10800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lnSpc>
                <a:spcPts val="1300"/>
              </a:lnSpc>
              <a:defRPr/>
            </a:pPr>
            <a:endParaRPr lang="de-DE" altLang="de-DE" sz="1000" b="1">
              <a:latin typeface="Stafford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105" name="Rectangle 9"/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sz="1800">
              <a:ea typeface="+mn-ea"/>
              <a:cs typeface="Arial" panose="020B0604020202020204" pitchFamily="34" charset="0"/>
            </a:endParaRPr>
          </a:p>
        </p:txBody>
      </p:sp>
      <p:sp>
        <p:nvSpPr>
          <p:cNvPr id="20490" name="Line 10"/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0491" name="Line 11"/>
          <p:cNvSpPr>
            <a:spLocks noChangeShapeType="1"/>
          </p:cNvSpPr>
          <p:nvPr/>
        </p:nvSpPr>
        <p:spPr bwMode="auto">
          <a:xfrm>
            <a:off x="190500" y="78105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0492" name="Line 12"/>
          <p:cNvSpPr>
            <a:spLocks noChangeShapeType="1"/>
          </p:cNvSpPr>
          <p:nvPr/>
        </p:nvSpPr>
        <p:spPr bwMode="auto">
          <a:xfrm>
            <a:off x="190500" y="8685213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0493" name="Line 14"/>
          <p:cNvSpPr>
            <a:spLocks noChangeShapeType="1"/>
          </p:cNvSpPr>
          <p:nvPr/>
        </p:nvSpPr>
        <p:spPr bwMode="auto">
          <a:xfrm>
            <a:off x="188913" y="4103688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17654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1pPr>
    <a:lvl2pPr marL="609585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2pPr>
    <a:lvl3pPr marL="1219170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3pPr>
    <a:lvl4pPr marL="1828754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4pPr>
    <a:lvl5pPr marL="2438339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Talk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interpolation</a:t>
            </a:r>
            <a:r>
              <a:rPr lang="de-DE" dirty="0"/>
              <a:t>/</a:t>
            </a:r>
            <a:r>
              <a:rPr lang="de-DE" dirty="0" err="1"/>
              <a:t>extrapolation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8401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5589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4459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Also </a:t>
            </a:r>
            <a:r>
              <a:rPr lang="de-DE" dirty="0" err="1"/>
              <a:t>talk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normalization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15296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Talk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inductive</a:t>
            </a:r>
            <a:r>
              <a:rPr lang="de-DE" dirty="0"/>
              <a:t> Bias and </a:t>
            </a:r>
            <a:r>
              <a:rPr lang="de-DE" dirty="0" err="1"/>
              <a:t>differences</a:t>
            </a:r>
            <a:r>
              <a:rPr lang="de-DE" dirty="0"/>
              <a:t> in </a:t>
            </a:r>
            <a:r>
              <a:rPr lang="de-DE" dirty="0" err="1"/>
              <a:t>architecture</a:t>
            </a:r>
            <a:r>
              <a:rPr lang="de-DE" dirty="0"/>
              <a:t> &amp; </a:t>
            </a:r>
            <a:r>
              <a:rPr lang="de-DE" dirty="0" err="1"/>
              <a:t>generalization</a:t>
            </a:r>
            <a:r>
              <a:rPr lang="de-DE" dirty="0"/>
              <a:t> </a:t>
            </a:r>
            <a:r>
              <a:rPr lang="de-DE" dirty="0" err="1"/>
              <a:t>behaviour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08448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Talk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inductive</a:t>
            </a:r>
            <a:r>
              <a:rPr lang="de-DE" dirty="0"/>
              <a:t> Bias and </a:t>
            </a:r>
            <a:r>
              <a:rPr lang="de-DE" dirty="0" err="1"/>
              <a:t>differences</a:t>
            </a:r>
            <a:r>
              <a:rPr lang="de-DE" dirty="0"/>
              <a:t> in </a:t>
            </a:r>
            <a:r>
              <a:rPr lang="de-DE" dirty="0" err="1"/>
              <a:t>architecture</a:t>
            </a:r>
            <a:r>
              <a:rPr lang="de-DE" dirty="0"/>
              <a:t> &amp; </a:t>
            </a:r>
            <a:r>
              <a:rPr lang="de-DE" dirty="0" err="1"/>
              <a:t>generalization</a:t>
            </a:r>
            <a:r>
              <a:rPr lang="de-DE" dirty="0"/>
              <a:t> </a:t>
            </a:r>
            <a:r>
              <a:rPr lang="de-DE" dirty="0" err="1"/>
              <a:t>behaviour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10560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Talk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inductive</a:t>
            </a:r>
            <a:r>
              <a:rPr lang="de-DE" dirty="0"/>
              <a:t> Bias and </a:t>
            </a:r>
            <a:r>
              <a:rPr lang="de-DE" dirty="0" err="1"/>
              <a:t>differences</a:t>
            </a:r>
            <a:r>
              <a:rPr lang="de-DE" dirty="0"/>
              <a:t> in </a:t>
            </a:r>
            <a:r>
              <a:rPr lang="de-DE" dirty="0" err="1"/>
              <a:t>architecture</a:t>
            </a:r>
            <a:r>
              <a:rPr lang="de-DE" dirty="0"/>
              <a:t> &amp; </a:t>
            </a:r>
            <a:r>
              <a:rPr lang="de-DE" dirty="0" err="1"/>
              <a:t>generalization</a:t>
            </a:r>
            <a:r>
              <a:rPr lang="de-DE" dirty="0"/>
              <a:t> </a:t>
            </a:r>
            <a:r>
              <a:rPr lang="de-DE" dirty="0" err="1"/>
              <a:t>behaviour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494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Maybe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diagram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45907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Maybe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diagram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5757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Maybe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diagram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47050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Maybe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diagram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1494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BAR GRAPH AXIS LABEL!!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777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67909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43991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Worst</a:t>
            </a:r>
            <a:r>
              <a:rPr lang="de-DE" dirty="0"/>
              <a:t> </a:t>
            </a:r>
            <a:r>
              <a:rPr lang="de-DE" dirty="0" err="1"/>
              <a:t>performing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31081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Best </a:t>
            </a:r>
            <a:r>
              <a:rPr lang="de-DE" dirty="0" err="1"/>
              <a:t>performing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84911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46623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190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10959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5235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77700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5027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Model </a:t>
            </a:r>
            <a:r>
              <a:rPr lang="de-DE" dirty="0" err="1"/>
              <a:t>learned</a:t>
            </a:r>
            <a:r>
              <a:rPr lang="de-DE" dirty="0"/>
              <a:t> </a:t>
            </a:r>
            <a:r>
              <a:rPr lang="de-DE" dirty="0" err="1"/>
              <a:t>normalization</a:t>
            </a:r>
            <a:r>
              <a:rPr lang="de-DE" dirty="0"/>
              <a:t>!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853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32888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666926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447457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41709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1489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22707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3125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151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8854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0219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–J, why restriction on first layer of ICNN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CC938AC4-E146-45A8-B14E-61C886C36418}" type="datetime4">
              <a:rPr lang="de-DE" smtClean="0"/>
              <a:t>19. Dezember 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243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FC7D837E-DAAD-4CD9-B9CF-E4498BF16677}" type="datetime1">
              <a:rPr lang="de-DE" smtClean="0"/>
              <a:t>19.12.2022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Maschinenbau | CPS | Fabian Roth</a:t>
            </a:r>
            <a:endParaRPr lang="de-DE" dirty="0"/>
          </a:p>
        </p:txBody>
      </p:sp>
      <p:pic>
        <p:nvPicPr>
          <p:cNvPr id="4" name="TUDa Hintergrundmotiv ">
            <a:extLst>
              <a:ext uri="{FF2B5EF4-FFF2-40B4-BE49-F238E27FC236}">
                <a16:creationId xmlns:a16="http://schemas.microsoft.com/office/drawing/2014/main" id="{143BFA90-65D7-1441-BBB5-66FACD4F82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C209CFB-A8DC-AF41-A8DC-E9EF9A02A3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1464" y="2278063"/>
            <a:ext cx="9721080" cy="20145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grpSp>
        <p:nvGrpSpPr>
          <p:cNvPr id="25" name="TU Da Logo">
            <a:extLst>
              <a:ext uri="{FF2B5EF4-FFF2-40B4-BE49-F238E27FC236}">
                <a16:creationId xmlns:a16="http://schemas.microsoft.com/office/drawing/2014/main" id="{503C6CF5-22B1-1445-8B63-8870CE528245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26" name="AutoShape 3">
              <a:extLst>
                <a:ext uri="{FF2B5EF4-FFF2-40B4-BE49-F238E27FC236}">
                  <a16:creationId xmlns:a16="http://schemas.microsoft.com/office/drawing/2014/main" id="{17FFD4ED-B749-5E44-9C2C-F3FE65402AD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5DB8BC31-FC5E-E145-AB52-3F047A2487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928BBA1C-1DE0-D248-BB00-FDB0CD9476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3350330A-6B17-C54B-B285-F71BB5F4B3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2EED2DF5-BA08-AE4B-A725-2DC2D00ACD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7916D5CB-98CE-8241-B5CE-B75B023897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E0C8DFCE-492C-DF4D-BC45-A3592BB63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76DD2FB1-260B-BB44-882C-B6D58B3C7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B2150D36-64C6-284F-A421-F2F59D6C51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5" name="Freeform 13">
              <a:extLst>
                <a:ext uri="{FF2B5EF4-FFF2-40B4-BE49-F238E27FC236}">
                  <a16:creationId xmlns:a16="http://schemas.microsoft.com/office/drawing/2014/main" id="{A0A92D65-9DD0-7243-95D7-6F350EB2F6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72B33F51-1B97-3D49-8871-FC004D2ACB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1202014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7679286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34435" y="952713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0840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1656693" y="2947988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 dirty="0" err="1"/>
              <a:t>Agendapunkt</a:t>
            </a:r>
            <a:r>
              <a:rPr lang="en-GB" noProof="0" dirty="0"/>
              <a:t> / </a:t>
            </a:r>
            <a:r>
              <a:rPr lang="en-GB" noProof="0" dirty="0" err="1"/>
              <a:t>Kapitelthema</a:t>
            </a:r>
            <a:endParaRPr lang="en-GB" noProof="0" dirty="0"/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34435" y="946699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 dirty="0" err="1"/>
              <a:t>Formatvorlagen</a:t>
            </a:r>
            <a:r>
              <a:rPr lang="en-GB" noProof="0" dirty="0"/>
              <a:t> des </a:t>
            </a:r>
            <a:r>
              <a:rPr lang="en-GB" noProof="0" dirty="0" err="1"/>
              <a:t>Textmasters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8741CD-3F1C-E84A-8F4C-1CF83B7D6B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4513" y="273346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1</a:t>
            </a:r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89B364F8-AB83-DA4D-849A-83EEDB6B3A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4513" y="343450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2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B8DA3F98-D1E3-F849-B50E-A65184828E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14513" y="407458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3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0ACF6064-DEB7-6A49-89E0-F68DCAB309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14513" y="475276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4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82EEF72A-DFF5-E34F-8BA6-3CA410A45E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14513" y="544618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5</a:t>
            </a:r>
          </a:p>
        </p:txBody>
      </p:sp>
      <p:sp>
        <p:nvSpPr>
          <p:cNvPr id="16" name="Mengentext">
            <a:extLst>
              <a:ext uri="{FF2B5EF4-FFF2-40B4-BE49-F238E27FC236}">
                <a16:creationId xmlns:a16="http://schemas.microsoft.com/office/drawing/2014/main" id="{9C08FC8B-D72D-3C49-AE43-59435B527F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56693" y="3621159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17" name="Mengentext">
            <a:extLst>
              <a:ext uri="{FF2B5EF4-FFF2-40B4-BE49-F238E27FC236}">
                <a16:creationId xmlns:a16="http://schemas.microsoft.com/office/drawing/2014/main" id="{B78C70DF-0EB6-4D4A-A20B-31460DF3C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56693" y="4294330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18" name="Mengentext">
            <a:extLst>
              <a:ext uri="{FF2B5EF4-FFF2-40B4-BE49-F238E27FC236}">
                <a16:creationId xmlns:a16="http://schemas.microsoft.com/office/drawing/2014/main" id="{36261980-D2E6-7742-AE29-6DE955C6B0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56693" y="4967501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19" name="Mengentext">
            <a:extLst>
              <a:ext uri="{FF2B5EF4-FFF2-40B4-BE49-F238E27FC236}">
                <a16:creationId xmlns:a16="http://schemas.microsoft.com/office/drawing/2014/main" id="{64607761-955D-6249-AAAB-2450D97D6B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56693" y="5640674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20" name="Mengentext">
            <a:extLst>
              <a:ext uri="{FF2B5EF4-FFF2-40B4-BE49-F238E27FC236}">
                <a16:creationId xmlns:a16="http://schemas.microsoft.com/office/drawing/2014/main" id="{77B10108-F32E-6C4E-A6B7-2F52E77658F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14762" y="2947988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21" name="Textplatzhalter 3">
            <a:extLst>
              <a:ext uri="{FF2B5EF4-FFF2-40B4-BE49-F238E27FC236}">
                <a16:creationId xmlns:a16="http://schemas.microsoft.com/office/drawing/2014/main" id="{80B28D25-BB3B-6B4B-96AD-3F56D64EE16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72582" y="273346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6</a:t>
            </a:r>
          </a:p>
        </p:txBody>
      </p:sp>
      <p:sp>
        <p:nvSpPr>
          <p:cNvPr id="22" name="Textplatzhalter 3">
            <a:extLst>
              <a:ext uri="{FF2B5EF4-FFF2-40B4-BE49-F238E27FC236}">
                <a16:creationId xmlns:a16="http://schemas.microsoft.com/office/drawing/2014/main" id="{24909C24-EE8B-6D4F-AAE4-6761EA5A0C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2582" y="343450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7</a:t>
            </a:r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0834207B-4C50-454C-BDAD-9270B9C5CD0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2582" y="407458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8</a:t>
            </a:r>
          </a:p>
        </p:txBody>
      </p:sp>
      <p:sp>
        <p:nvSpPr>
          <p:cNvPr id="24" name="Textplatzhalter 3">
            <a:extLst>
              <a:ext uri="{FF2B5EF4-FFF2-40B4-BE49-F238E27FC236}">
                <a16:creationId xmlns:a16="http://schemas.microsoft.com/office/drawing/2014/main" id="{3FF81E12-4AD8-F840-AF92-83A62713EB0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72582" y="4752760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en-GB" noProof="0"/>
              <a:t>9</a:t>
            </a:r>
          </a:p>
        </p:txBody>
      </p:sp>
      <p:sp>
        <p:nvSpPr>
          <p:cNvPr id="25" name="Textplatzhalter 3">
            <a:extLst>
              <a:ext uri="{FF2B5EF4-FFF2-40B4-BE49-F238E27FC236}">
                <a16:creationId xmlns:a16="http://schemas.microsoft.com/office/drawing/2014/main" id="{CF82AF0A-B420-7D47-BEEA-1093ECFF9C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88374" y="5446180"/>
            <a:ext cx="809658" cy="53816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/>
            <a:r>
              <a:rPr lang="en-GB" noProof="0"/>
              <a:t>10</a:t>
            </a:r>
          </a:p>
        </p:txBody>
      </p:sp>
      <p:sp>
        <p:nvSpPr>
          <p:cNvPr id="26" name="Mengentext">
            <a:extLst>
              <a:ext uri="{FF2B5EF4-FFF2-40B4-BE49-F238E27FC236}">
                <a16:creationId xmlns:a16="http://schemas.microsoft.com/office/drawing/2014/main" id="{D170C4C7-878E-8D48-AB9A-BEA3A20BC8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14762" y="3621159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27" name="Mengentext">
            <a:extLst>
              <a:ext uri="{FF2B5EF4-FFF2-40B4-BE49-F238E27FC236}">
                <a16:creationId xmlns:a16="http://schemas.microsoft.com/office/drawing/2014/main" id="{6E2874F6-0A10-C249-AB11-90B6F572269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14762" y="4294330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28" name="Mengentext">
            <a:extLst>
              <a:ext uri="{FF2B5EF4-FFF2-40B4-BE49-F238E27FC236}">
                <a16:creationId xmlns:a16="http://schemas.microsoft.com/office/drawing/2014/main" id="{2CBAB3E0-0143-D547-9B4C-8E12609633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414762" y="4967501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  <p:sp>
        <p:nvSpPr>
          <p:cNvPr id="29" name="Mengentext">
            <a:extLst>
              <a:ext uri="{FF2B5EF4-FFF2-40B4-BE49-F238E27FC236}">
                <a16:creationId xmlns:a16="http://schemas.microsoft.com/office/drawing/2014/main" id="{FE8EB7ED-46E9-5644-BD09-13AF973318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414762" y="5640674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Agendapunkt / Kapitelthema</a:t>
            </a:r>
          </a:p>
        </p:txBody>
      </p:sp>
    </p:spTree>
    <p:extLst>
      <p:ext uri="{BB962C8B-B14F-4D97-AF65-F5344CB8AC3E}">
        <p14:creationId xmlns:p14="http://schemas.microsoft.com/office/powerpoint/2010/main" val="1226886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/ Inhalt /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3801685"/>
            <a:ext cx="5466987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1604798"/>
            <a:ext cx="5466987" cy="2080891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6096000" y="1604963"/>
            <a:ext cx="6096000" cy="4705350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819232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/ Inhalt /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3801685"/>
            <a:ext cx="5466987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1604798"/>
            <a:ext cx="5466987" cy="2080891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A1245ED-6833-0748-9DAD-DF2E2787DA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800" y="840000"/>
            <a:ext cx="9390634" cy="6252597"/>
          </a:xfrm>
          <a:prstGeom prst="rect">
            <a:avLst/>
          </a:prstGeom>
        </p:spPr>
      </p:pic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624DB34E-A066-934E-B16A-AA4C922227E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9566" y="1714176"/>
            <a:ext cx="5535233" cy="3124523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02847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/ Inhalt /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6306921" y="3801685"/>
            <a:ext cx="5541575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6311901" y="1604798"/>
            <a:ext cx="5545138" cy="2080891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0" y="1604963"/>
            <a:ext cx="6096000" cy="4705350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7566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334962" y="1604963"/>
            <a:ext cx="5689030" cy="4705350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  <p:sp>
        <p:nvSpPr>
          <p:cNvPr id="11" name="Bildplatzhalter 5">
            <a:extLst>
              <a:ext uri="{FF2B5EF4-FFF2-40B4-BE49-F238E27FC236}">
                <a16:creationId xmlns:a16="http://schemas.microsoft.com/office/drawing/2014/main" id="{1FCC726F-E193-F94F-8201-525E01F62C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68008" y="1604963"/>
            <a:ext cx="5689030" cy="2256085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  <p:sp>
        <p:nvSpPr>
          <p:cNvPr id="13" name="Bildplatzhalter 5">
            <a:extLst>
              <a:ext uri="{FF2B5EF4-FFF2-40B4-BE49-F238E27FC236}">
                <a16:creationId xmlns:a16="http://schemas.microsoft.com/office/drawing/2014/main" id="{B85BD1D8-7EB2-9E4D-B9CB-36ACC967C5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68008" y="4007912"/>
            <a:ext cx="5689030" cy="2300813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528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invertie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7679286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solidFill>
                  <a:schemeClr val="bg1"/>
                </a:solidFill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solidFill>
                  <a:schemeClr val="bg1"/>
                </a:solidFill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1511" y="940904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49187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/ Titel / Inhalt mit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5637213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l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2255837" y="5134075"/>
            <a:ext cx="7679795" cy="95158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3200"/>
            </a:lvl1pPr>
          </a:lstStyle>
          <a:p>
            <a:pPr lvl="0"/>
            <a:r>
              <a:rPr lang="en-GB" noProof="0"/>
              <a:t>Formatvorlagen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2"/>
          </p:nvPr>
        </p:nvSpPr>
        <p:spPr>
          <a:xfrm>
            <a:off x="2255838" y="1604963"/>
            <a:ext cx="7680326" cy="33607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734899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mit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5637213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C209CFB-A8DC-AF41-A8DC-E9EF9A02A3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1464" y="1604963"/>
            <a:ext cx="9721080" cy="3768725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158768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Bildstreif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Überschrift">
            <a:extLst>
              <a:ext uri="{FF2B5EF4-FFF2-40B4-BE49-F238E27FC236}">
                <a16:creationId xmlns:a16="http://schemas.microsoft.com/office/drawing/2014/main" id="{D1730AEA-8C9A-2D4C-9C6B-6778599811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1511" y="933450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2"/>
          </p:nvPr>
        </p:nvSpPr>
        <p:spPr>
          <a:xfrm>
            <a:off x="0" y="2947988"/>
            <a:ext cx="12192000" cy="33607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42635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Bildplatzhalter 8">
            <a:extLst>
              <a:ext uri="{FF2B5EF4-FFF2-40B4-BE49-F238E27FC236}">
                <a16:creationId xmlns:a16="http://schemas.microsoft.com/office/drawing/2014/main" id="{16D54C2C-C1BA-5A49-B1F6-3EFEF007B2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6" b="10870"/>
          <a:stretch/>
        </p:blipFill>
        <p:spPr>
          <a:xfrm>
            <a:off x="0" y="0"/>
            <a:ext cx="12194117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3152BEA-25F2-DA45-B0B1-41A8128573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67000"/>
                  <a:alpha val="0"/>
                </a:schemeClr>
              </a:gs>
              <a:gs pos="90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DE3F05-BCB9-1540-83FF-13E2917E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3B45E5-B033-114F-AA58-3AD3D727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2B776-BD87-4A81-B0AC-E9ED3182A9FF}" type="datetime1">
              <a:rPr lang="de-DE" smtClean="0"/>
              <a:t>19.12.2022</a:t>
            </a:fld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1056A9-E70F-1147-A7A9-1651B5033A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4B2978-8BAC-4943-B684-C5E414AF233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/>
              <a:t>Maschinenbau | CPS | Fabian Roth</a:t>
            </a:r>
            <a:endParaRPr lang="de-DE" dirty="0"/>
          </a:p>
        </p:txBody>
      </p:sp>
      <p:sp>
        <p:nvSpPr>
          <p:cNvPr id="10" name="Mengentext">
            <a:extLst>
              <a:ext uri="{FF2B5EF4-FFF2-40B4-BE49-F238E27FC236}">
                <a16:creationId xmlns:a16="http://schemas.microsoft.com/office/drawing/2014/main" id="{BFACE1E2-960B-484C-93F2-E04B2F4048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0037A9FC-59F7-1246-9345-AC66C9271D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1464" y="2278063"/>
            <a:ext cx="9721080" cy="2012421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  <p:grpSp>
        <p:nvGrpSpPr>
          <p:cNvPr id="37" name="TU Da Logo">
            <a:extLst>
              <a:ext uri="{FF2B5EF4-FFF2-40B4-BE49-F238E27FC236}">
                <a16:creationId xmlns:a16="http://schemas.microsoft.com/office/drawing/2014/main" id="{EAA66300-6AAB-754F-8BB2-1546FA7BF970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38" name="AutoShape 3">
              <a:extLst>
                <a:ext uri="{FF2B5EF4-FFF2-40B4-BE49-F238E27FC236}">
                  <a16:creationId xmlns:a16="http://schemas.microsoft.com/office/drawing/2014/main" id="{88A9D315-D5F1-434E-9D9F-7DD811A40DC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7C30205E-33B3-0945-9A01-0401BCC449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3C7F08C4-12F6-5B45-86F9-73FB3C1B0A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3A0BEBE8-6577-4141-B011-92AC0BF021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BCBB143F-9833-F04C-86D0-D3DA70F161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47EA41C8-81C0-DE43-BE0B-E818FB82CA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174B789B-A76E-5842-AFD2-45E44F4305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16749FFF-AF73-AE46-8051-4ACEF85547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1A5CD2E-02AD-C64B-A65F-D7CC904CAF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6EF9AB83-0096-9D4F-ACD1-6EA4F2B065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5A8B2D96-1101-E343-8AEA-5FCEC2F559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38714151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ngentext-Rechts"/>
          <p:cNvSpPr>
            <a:spLocks noGrp="1"/>
          </p:cNvSpPr>
          <p:nvPr>
            <p:ph type="body" sz="quarter" idx="12" hasCustomPrompt="1"/>
          </p:nvPr>
        </p:nvSpPr>
        <p:spPr>
          <a:xfrm>
            <a:off x="630452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7" name="Mengentext-Links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933450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83800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3600000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4410" y="934170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Mengentext"/>
          <p:cNvSpPr>
            <a:spLocks noGrp="1"/>
          </p:cNvSpPr>
          <p:nvPr>
            <p:ph type="body" sz="quarter" idx="12" hasCustomPrompt="1"/>
          </p:nvPr>
        </p:nvSpPr>
        <p:spPr>
          <a:xfrm>
            <a:off x="4292250" y="2926232"/>
            <a:ext cx="3600000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13" name="Mengentext"/>
          <p:cNvSpPr>
            <a:spLocks noGrp="1"/>
          </p:cNvSpPr>
          <p:nvPr>
            <p:ph type="body" sz="quarter" idx="13" hasCustomPrompt="1"/>
          </p:nvPr>
        </p:nvSpPr>
        <p:spPr>
          <a:xfrm>
            <a:off x="8248497" y="2926232"/>
            <a:ext cx="3600000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79846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palten 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ngentext-Rechts"/>
          <p:cNvSpPr>
            <a:spLocks noGrp="1"/>
          </p:cNvSpPr>
          <p:nvPr>
            <p:ph type="body" sz="quarter" idx="12" hasCustomPrompt="1"/>
          </p:nvPr>
        </p:nvSpPr>
        <p:spPr>
          <a:xfrm>
            <a:off x="630452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7" name="Mengentext-Links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 dirty="0" err="1"/>
              <a:t>Erste</a:t>
            </a:r>
            <a:r>
              <a:rPr lang="en-GB" noProof="0" dirty="0"/>
              <a:t> Ebene</a:t>
            </a:r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Ebene</a:t>
            </a:r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Ebene</a:t>
            </a:r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Ebene</a:t>
            </a:r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Ebene</a:t>
            </a:r>
          </a:p>
        </p:txBody>
      </p:sp>
      <p:sp>
        <p:nvSpPr>
          <p:cNvPr id="9" name="Überschrift-links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1604798"/>
            <a:ext cx="5538996" cy="968086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defRPr sz="26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13" name="Überschrift-rechts"/>
          <p:cNvSpPr>
            <a:spLocks noGrp="1"/>
          </p:cNvSpPr>
          <p:nvPr>
            <p:ph type="body" sz="quarter" idx="13" hasCustomPrompt="1"/>
          </p:nvPr>
        </p:nvSpPr>
        <p:spPr>
          <a:xfrm>
            <a:off x="6293867" y="1604798"/>
            <a:ext cx="5538996" cy="968086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defRPr sz="26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48810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 Spalten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ngentext-Rechts"/>
          <p:cNvSpPr>
            <a:spLocks noGrp="1"/>
          </p:cNvSpPr>
          <p:nvPr>
            <p:ph type="body" sz="quarter" idx="12" hasCustomPrompt="1"/>
          </p:nvPr>
        </p:nvSpPr>
        <p:spPr>
          <a:xfrm>
            <a:off x="5447928" y="2926232"/>
            <a:ext cx="4488235" cy="1569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7" name="Mengentext-Links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2" y="2926232"/>
            <a:ext cx="4607870" cy="1569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9" name="Überschrift-links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1604798"/>
            <a:ext cx="4602891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26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13" name="Überschrift-rechts"/>
          <p:cNvSpPr>
            <a:spLocks noGrp="1"/>
          </p:cNvSpPr>
          <p:nvPr>
            <p:ph type="body" sz="quarter" idx="13" hasCustomPrompt="1"/>
          </p:nvPr>
        </p:nvSpPr>
        <p:spPr>
          <a:xfrm>
            <a:off x="5447928" y="1604798"/>
            <a:ext cx="4474319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26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Bildplatzhalter"/>
          <p:cNvSpPr>
            <a:spLocks noGrp="1"/>
          </p:cNvSpPr>
          <p:nvPr>
            <p:ph type="pic" sz="quarter" idx="14" hasCustomPrompt="1"/>
          </p:nvPr>
        </p:nvSpPr>
        <p:spPr>
          <a:xfrm>
            <a:off x="10128447" y="1604963"/>
            <a:ext cx="2065669" cy="6731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Hier </a:t>
            </a:r>
            <a:r>
              <a:rPr lang="de-DE" dirty="0" err="1"/>
              <a:t>Sublogo</a:t>
            </a:r>
            <a:r>
              <a:rPr lang="de-DE" dirty="0"/>
              <a:t> platzieren</a:t>
            </a:r>
          </a:p>
        </p:txBody>
      </p:sp>
    </p:spTree>
    <p:extLst>
      <p:ext uri="{BB962C8B-B14F-4D97-AF65-F5344CB8AC3E}">
        <p14:creationId xmlns:p14="http://schemas.microsoft.com/office/powerpoint/2010/main" val="3337272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998FB-6C64-8B44-93CB-335C80266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Mastertitelformat bearbeiten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D2EFE214-D270-6B4C-92C0-CC06527E31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018" y="2020493"/>
            <a:ext cx="2687637" cy="2687637"/>
          </a:xfrm>
          <a:prstGeom prst="ellipse">
            <a:avLst/>
          </a:prstGeom>
        </p:spPr>
        <p:txBody>
          <a:bodyPr anchor="ctr" anchorCtr="0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en-GB" noProof="0"/>
              <a:t>Bild durch Klicken auf Symbol hinzufügen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F5BF83B9-2515-454D-A89F-2608B1EDE59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6713" y="313555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16" name="Textplatzhalter 11">
            <a:extLst>
              <a:ext uri="{FF2B5EF4-FFF2-40B4-BE49-F238E27FC236}">
                <a16:creationId xmlns:a16="http://schemas.microsoft.com/office/drawing/2014/main" id="{1F841205-6AE5-5D48-90B6-2AF9DE19B3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76713" y="352163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F62238B2-8177-9D46-ACCD-E279BB0EB5C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76713" y="390771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18" name="Textplatzhalter 11">
            <a:extLst>
              <a:ext uri="{FF2B5EF4-FFF2-40B4-BE49-F238E27FC236}">
                <a16:creationId xmlns:a16="http://schemas.microsoft.com/office/drawing/2014/main" id="{9A2974F0-5D4E-6244-B854-C9036906AD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76713" y="429379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20" name="Foliennummernplatzhalter 5">
            <a:extLst>
              <a:ext uri="{FF2B5EF4-FFF2-40B4-BE49-F238E27FC236}">
                <a16:creationId xmlns:a16="http://schemas.microsoft.com/office/drawing/2014/main" id="{288379A2-EC9C-0E42-8EC5-77D6C95C3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C5238371-880F-3F4E-A94E-5EB32911D64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176713" y="2278063"/>
            <a:ext cx="5759450" cy="68102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defRPr sz="5400"/>
            </a:lvl1pPr>
          </a:lstStyle>
          <a:p>
            <a:pPr lvl="0"/>
            <a:r>
              <a:rPr lang="en-GB" noProof="0"/>
              <a:t>Mastertext</a:t>
            </a:r>
          </a:p>
        </p:txBody>
      </p:sp>
    </p:spTree>
    <p:extLst>
      <p:ext uri="{BB962C8B-B14F-4D97-AF65-F5344CB8AC3E}">
        <p14:creationId xmlns:p14="http://schemas.microsoft.com/office/powerpoint/2010/main" val="2217462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6553560-BCAE-D548-9152-407AB22F0D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" r="4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chteck 21">
            <a:extLst>
              <a:ext uri="{FF2B5EF4-FFF2-40B4-BE49-F238E27FC236}">
                <a16:creationId xmlns:a16="http://schemas.microsoft.com/office/drawing/2014/main" id="{D3152BEA-25F2-DA45-B0B1-41A812857342}"/>
              </a:ext>
            </a:extLst>
          </p:cNvPr>
          <p:cNvSpPr/>
          <p:nvPr userDrawn="1"/>
        </p:nvSpPr>
        <p:spPr>
          <a:xfrm>
            <a:off x="-6965" y="5081"/>
            <a:ext cx="12192000" cy="6858000"/>
          </a:xfrm>
          <a:prstGeom prst="rect">
            <a:avLst/>
          </a:prstGeom>
          <a:gradFill>
            <a:gsLst>
              <a:gs pos="22000">
                <a:schemeClr val="accent3">
                  <a:lumMod val="67000"/>
                  <a:alpha val="0"/>
                </a:schemeClr>
              </a:gs>
              <a:gs pos="50000">
                <a:schemeClr val="accent3">
                  <a:lumMod val="97000"/>
                  <a:lumOff val="3000"/>
                  <a:alpha val="6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DE3F05-BCB9-1540-83FF-13E2917E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3B45E5-B033-114F-AA58-3AD3D727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DC337-9C6B-473C-B473-BDE4CF66669A}" type="datetime1">
              <a:rPr lang="de-DE" smtClean="0"/>
              <a:t>19.12.2022</a:t>
            </a:fld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1056A9-E70F-1147-A7A9-1651B5033A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4B2978-8BAC-4943-B684-C5E414AF233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/>
              <a:t>Maschinenbau | CPS | Fabian Roth</a:t>
            </a:r>
            <a:endParaRPr lang="de-DE" dirty="0"/>
          </a:p>
        </p:txBody>
      </p:sp>
      <p:sp>
        <p:nvSpPr>
          <p:cNvPr id="10" name="Mengentext">
            <a:extLst>
              <a:ext uri="{FF2B5EF4-FFF2-40B4-BE49-F238E27FC236}">
                <a16:creationId xmlns:a16="http://schemas.microsoft.com/office/drawing/2014/main" id="{BFACE1E2-960B-484C-93F2-E04B2F4048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0037A9FC-59F7-1246-9345-AC66C9271D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1464" y="2278063"/>
            <a:ext cx="9721080" cy="2012421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  <p:grpSp>
        <p:nvGrpSpPr>
          <p:cNvPr id="24" name="TU Da Logo">
            <a:extLst>
              <a:ext uri="{FF2B5EF4-FFF2-40B4-BE49-F238E27FC236}">
                <a16:creationId xmlns:a16="http://schemas.microsoft.com/office/drawing/2014/main" id="{028F6B8A-4351-C14D-81EE-80408041AAA1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25" name="AutoShape 3">
              <a:extLst>
                <a:ext uri="{FF2B5EF4-FFF2-40B4-BE49-F238E27FC236}">
                  <a16:creationId xmlns:a16="http://schemas.microsoft.com/office/drawing/2014/main" id="{AA3C96EC-094A-E747-BBAA-F0886BC8E1DE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4C2D0020-DB1A-9048-B235-09A7E7CD1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E77EA0DE-6387-DC42-920F-1E924DE8BC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38694ADC-4575-6A41-8B4B-DF5DC6F6C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C81E4571-E534-FB4B-82D6-A5370FB4F9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58E4006C-1546-4C48-A332-B5F5A52340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5041117F-7AEA-5F49-AC6F-31F9E336B7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76AAC073-D207-7045-B2CE-E3A302D7ABB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CECEE48-6642-7749-BF65-F58DF7E66F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CEA088E1-A54D-7B4D-88AA-66731A3623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573F31D7-C0EE-E34D-88C1-2532080200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2494104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2E11BAB0-E48E-C841-9D73-2787C12B48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0" b="1174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3152BEA-25F2-DA45-B0B1-41A8128573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2000">
                <a:schemeClr val="accent3">
                  <a:lumMod val="67000"/>
                  <a:alpha val="0"/>
                </a:schemeClr>
              </a:gs>
              <a:gs pos="50000">
                <a:schemeClr val="accent3">
                  <a:lumMod val="97000"/>
                  <a:lumOff val="3000"/>
                  <a:alpha val="6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DE3F05-BCB9-1540-83FF-13E2917E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3B45E5-B033-114F-AA58-3AD3D727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9A91-D1F9-42A0-A1CB-5DF562A7248F}" type="datetime1">
              <a:rPr lang="de-DE" smtClean="0"/>
              <a:t>19.12.2022</a:t>
            </a:fld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1056A9-E70F-1147-A7A9-1651B5033A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4B2978-8BAC-4943-B684-C5E414AF233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/>
              <a:t>Maschinenbau | CPS | Fabian Roth</a:t>
            </a:r>
            <a:endParaRPr lang="de-DE" dirty="0"/>
          </a:p>
        </p:txBody>
      </p:sp>
      <p:sp>
        <p:nvSpPr>
          <p:cNvPr id="10" name="Mengentext">
            <a:extLst>
              <a:ext uri="{FF2B5EF4-FFF2-40B4-BE49-F238E27FC236}">
                <a16:creationId xmlns:a16="http://schemas.microsoft.com/office/drawing/2014/main" id="{BFACE1E2-960B-484C-93F2-E04B2F4048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0037A9FC-59F7-1246-9345-AC66C9271D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1464" y="2278063"/>
            <a:ext cx="9721080" cy="2012421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  <p:grpSp>
        <p:nvGrpSpPr>
          <p:cNvPr id="24" name="TU Da Logo">
            <a:extLst>
              <a:ext uri="{FF2B5EF4-FFF2-40B4-BE49-F238E27FC236}">
                <a16:creationId xmlns:a16="http://schemas.microsoft.com/office/drawing/2014/main" id="{CDD0BF59-DD3C-A540-8751-47F0864916DC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25" name="AutoShape 3">
              <a:extLst>
                <a:ext uri="{FF2B5EF4-FFF2-40B4-BE49-F238E27FC236}">
                  <a16:creationId xmlns:a16="http://schemas.microsoft.com/office/drawing/2014/main" id="{2D07020F-1CA0-C84A-A40F-4A77C5D4C47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95E59EB5-6520-764D-8B47-9ADD117B8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88809F3F-51C3-1F49-8066-D1705F901D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8660E5BA-C1CC-8941-A24B-9D69F25F15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6351B9CA-F707-874A-B9BE-572135B6166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E877424B-7D82-F246-90B6-1FEA894D22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F9CE5708-FBF2-4944-BE58-56E57D631D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48867F45-B2F5-4849-A54C-69D80BAB50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C244DD00-9B38-7E4A-9828-D9FB7D52B4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75202579-3B45-AA42-ABA7-06BCCBEBA6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4B1CC9F3-93E3-684F-A5CE-51F70608C8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1715575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EFB4C96E-5C78-4C09-A8D4-8F948C15034E}" type="datetime1">
              <a:rPr lang="de-DE" smtClean="0"/>
              <a:t>19.12.2022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Maschinenbau | CPS | Fabian Roth</a:t>
            </a:r>
            <a:endParaRPr lang="de-DE" dirty="0"/>
          </a:p>
        </p:txBody>
      </p:sp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en-GB" noProof="0"/>
              <a:t>Erste Ebene</a:t>
            </a:r>
          </a:p>
          <a:p>
            <a:pPr lvl="1"/>
            <a:r>
              <a:rPr lang="en-GB" noProof="0"/>
              <a:t>Zweite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C209CFB-A8DC-AF41-A8DC-E9EF9A02A3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1464" y="2278063"/>
            <a:ext cx="9721080" cy="20145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en-GB" noProof="0"/>
              <a:t>Mastertextformat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8956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-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4725111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84799" y="4296400"/>
            <a:ext cx="9599633" cy="144000"/>
          </a:xfrm>
        </p:spPr>
        <p:txBody>
          <a:bodyPr anchor="b" anchorCtr="0"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5" name="Datumsplatzhalter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9AAC4076-EC7F-441E-9ED4-EEE576E426E4}" type="datetime1">
              <a:rPr lang="de-DE" smtClean="0"/>
              <a:t>19.12.2022</a:t>
            </a:fld>
            <a:endParaRPr lang="de-DE" dirty="0"/>
          </a:p>
        </p:txBody>
      </p:sp>
      <p:sp>
        <p:nvSpPr>
          <p:cNvPr id="8" name="Foliennummernplatzhalter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Fußzeilenplatzhalter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Maschinenbau | CPS | Fabian Roth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188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-Trenner-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4117" cy="685800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Trennfolie mit Hintergrundbild</a:t>
            </a:r>
          </a:p>
        </p:txBody>
      </p:sp>
      <p:sp>
        <p:nvSpPr>
          <p:cNvPr id="8" name="Titel">
            <a:extLst>
              <a:ext uri="{FF2B5EF4-FFF2-40B4-BE49-F238E27FC236}">
                <a16:creationId xmlns:a16="http://schemas.microsoft.com/office/drawing/2014/main" id="{CE22A32B-3F26-9049-974C-F0B8BC975B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799" y="4293096"/>
            <a:ext cx="9599633" cy="144000"/>
          </a:xfrm>
        </p:spPr>
        <p:txBody>
          <a:bodyPr anchor="b" anchorCtr="0"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4725111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en-GB" noProof="0"/>
              <a:t>Formatvorlagen des Textmasters bearbeiten</a:t>
            </a:r>
          </a:p>
        </p:txBody>
      </p:sp>
      <p:sp>
        <p:nvSpPr>
          <p:cNvPr id="21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420817B3-F19C-4B98-BBED-6F1532C3BDAE}" type="datetime1">
              <a:rPr lang="de-DE" smtClean="0"/>
              <a:t>19.12.2022</a:t>
            </a:fld>
            <a:endParaRPr lang="de-DE" dirty="0"/>
          </a:p>
        </p:txBody>
      </p:sp>
      <p:sp>
        <p:nvSpPr>
          <p:cNvPr id="23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Maschinenbau | CPS | Fabian Roth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411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folie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4117" cy="685800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Bild Vollfläche</a:t>
            </a:r>
          </a:p>
        </p:txBody>
      </p:sp>
    </p:spTree>
    <p:extLst>
      <p:ext uri="{BB962C8B-B14F-4D97-AF65-F5344CB8AC3E}">
        <p14:creationId xmlns:p14="http://schemas.microsoft.com/office/powerpoint/2010/main" val="3716563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_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1604962"/>
            <a:ext cx="12194117" cy="4705351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Bild Vollfläche</a:t>
            </a:r>
          </a:p>
        </p:txBody>
      </p:sp>
      <p:sp>
        <p:nvSpPr>
          <p:cNvPr id="8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880163E4-B142-714C-95DC-48069CF69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6684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umsplatzhalter 3"/>
          <p:cNvSpPr>
            <a:spLocks noGrp="1"/>
          </p:cNvSpPr>
          <p:nvPr>
            <p:ph type="dt" sz="half" idx="2"/>
          </p:nvPr>
        </p:nvSpPr>
        <p:spPr>
          <a:xfrm>
            <a:off x="335360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 spc="80" baseline="0">
                <a:solidFill>
                  <a:schemeClr val="bg2"/>
                </a:solidFill>
              </a:defRPr>
            </a:lvl1pPr>
          </a:lstStyle>
          <a:p>
            <a:fld id="{860698C9-39A5-41C7-A518-1A5340083AD3}" type="datetime1">
              <a:rPr lang="de-DE" smtClean="0"/>
              <a:t>19.12.2022</a:t>
            </a:fld>
            <a:endParaRPr lang="de-DE" dirty="0"/>
          </a:p>
        </p:txBody>
      </p:sp>
      <p:sp>
        <p:nvSpPr>
          <p:cNvPr id="2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7851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27" name="Kopfzeile"/>
          <p:cNvSpPr>
            <a:spLocks noGrp="1" noChangeArrowheads="1"/>
          </p:cNvSpPr>
          <p:nvPr>
            <p:ph type="title"/>
          </p:nvPr>
        </p:nvSpPr>
        <p:spPr bwMode="auto">
          <a:xfrm>
            <a:off x="336000" y="696384"/>
            <a:ext cx="9508067" cy="14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de-DE" noProof="0"/>
              <a:t>Titelmasterformat </a:t>
            </a:r>
            <a:r>
              <a:rPr lang="en-GB" noProof="0"/>
              <a:t>durch Klicken bearbeiten</a:t>
            </a:r>
            <a:endParaRPr lang="en-GB" altLang="de-DE" noProof="0"/>
          </a:p>
        </p:txBody>
      </p:sp>
      <p:grpSp>
        <p:nvGrpSpPr>
          <p:cNvPr id="15" name="TU Da Logo"/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3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" name="Freeform 5"/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5" name="Freeform 6"/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6" name="Freeform 7"/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7" name="Freeform 8"/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8" name="Freeform 9"/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9" name="Freeform 10"/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11"/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12"/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13"/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14"/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CD2A3E3-EA9D-0A4E-9809-E525F9B626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Maschinenbau | CPS | Fabian Roth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45" r:id="rId1"/>
    <p:sldLayoutId id="2147484251" r:id="rId2"/>
    <p:sldLayoutId id="2147484252" r:id="rId3"/>
    <p:sldLayoutId id="2147484253" r:id="rId4"/>
    <p:sldLayoutId id="2147484246" r:id="rId5"/>
    <p:sldLayoutId id="2147484226" r:id="rId6"/>
    <p:sldLayoutId id="2147484228" r:id="rId7"/>
    <p:sldLayoutId id="2147484236" r:id="rId8"/>
    <p:sldLayoutId id="2147484239" r:id="rId9"/>
    <p:sldLayoutId id="2147484196" r:id="rId10"/>
    <p:sldLayoutId id="2147484244" r:id="rId11"/>
    <p:sldLayoutId id="2147484237" r:id="rId12"/>
    <p:sldLayoutId id="2147484248" r:id="rId13"/>
    <p:sldLayoutId id="2147484238" r:id="rId14"/>
    <p:sldLayoutId id="2147484242" r:id="rId15"/>
    <p:sldLayoutId id="2147484234" r:id="rId16"/>
    <p:sldLayoutId id="2147484235" r:id="rId17"/>
    <p:sldLayoutId id="2147484241" r:id="rId18"/>
    <p:sldLayoutId id="2147484240" r:id="rId19"/>
    <p:sldLayoutId id="2147484229" r:id="rId20"/>
    <p:sldLayoutId id="2147484232" r:id="rId21"/>
    <p:sldLayoutId id="2147484230" r:id="rId22"/>
    <p:sldLayoutId id="2147484231" r:id="rId23"/>
    <p:sldLayoutId id="2147484243" r:id="rId24"/>
  </p:sldLayoutIdLst>
  <p:hf hdr="0"/>
  <p:txStyles>
    <p:titleStyle>
      <a:lvl1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000" cap="all" spc="200" baseline="0">
          <a:solidFill>
            <a:schemeClr val="tx1"/>
          </a:solidFill>
          <a:latin typeface="Arial Black"/>
          <a:ea typeface="MS PGothic" panose="020B0600070205080204" pitchFamily="34" charset="-128"/>
          <a:cs typeface="Arial Black"/>
        </a:defRPr>
      </a:lvl1pPr>
      <a:lvl2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2pPr>
      <a:lvl3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3pPr>
      <a:lvl4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4pPr>
      <a:lvl5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9pPr>
    </p:titleStyle>
    <p:bodyStyle>
      <a:lvl1pPr marL="0" indent="0" algn="l" rtl="0" eaLnBrk="0" fontAlgn="base" hangingPunct="0">
        <a:lnSpc>
          <a:spcPct val="80000"/>
        </a:lnSpc>
        <a:spcBef>
          <a:spcPts val="267"/>
        </a:spcBef>
        <a:spcAft>
          <a:spcPts val="300"/>
        </a:spcAft>
        <a:buFont typeface="Wingdings" charset="0"/>
        <a:defRPr sz="4267" cap="all" spc="133">
          <a:solidFill>
            <a:schemeClr val="tx1"/>
          </a:solidFill>
          <a:latin typeface="Arial Black"/>
          <a:ea typeface="MS PGothic" panose="020B0600070205080204" pitchFamily="34" charset="-128"/>
          <a:cs typeface="Arial Black"/>
        </a:defRPr>
      </a:lvl1pPr>
      <a:lvl2pPr marL="2117" indent="-2117" algn="l" rtl="0" eaLnBrk="0" fontAlgn="base" hangingPunct="0">
        <a:spcBef>
          <a:spcPts val="267"/>
        </a:spcBef>
        <a:spcAft>
          <a:spcPts val="300"/>
        </a:spcAft>
        <a:buFont typeface="Wingdings" charset="0"/>
        <a:defRPr sz="2133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2pPr>
      <a:lvl3pPr marL="0" indent="0" algn="l" rtl="0" eaLnBrk="0" fontAlgn="base" hangingPunct="0">
        <a:spcBef>
          <a:spcPts val="267"/>
        </a:spcBef>
        <a:spcAft>
          <a:spcPts val="300"/>
        </a:spcAft>
        <a:buFont typeface="Wingdings" charset="0"/>
        <a:buNone/>
        <a:defRPr sz="1867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3pPr>
      <a:lvl4pPr marL="479988" indent="-234945" algn="l" rtl="0" eaLnBrk="0" fontAlgn="base" hangingPunct="0">
        <a:spcBef>
          <a:spcPts val="267"/>
        </a:spcBef>
        <a:spcAft>
          <a:spcPts val="300"/>
        </a:spcAft>
        <a:buFont typeface="Wingdings" charset="0"/>
        <a:buChar char="§"/>
        <a:tabLst/>
        <a:defRPr sz="1600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4pPr>
      <a:lvl5pPr marL="715415" indent="-241294" algn="l" rtl="0" eaLnBrk="0" fontAlgn="base" hangingPunct="0">
        <a:spcBef>
          <a:spcPts val="267"/>
        </a:spcBef>
        <a:spcAft>
          <a:spcPts val="300"/>
        </a:spcAft>
        <a:buFont typeface="Wingdings" charset="0"/>
        <a:buChar char="§"/>
        <a:tabLst/>
        <a:defRPr sz="1600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5pPr>
      <a:lvl6pPr marL="1820288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6pPr>
      <a:lvl7pPr marL="2429873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7pPr>
      <a:lvl8pPr marL="3039457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8pPr>
      <a:lvl9pPr marL="3649042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1011" userDrawn="1">
          <p15:clr>
            <a:srgbClr val="F26B43"/>
          </p15:clr>
        </p15:guide>
        <p15:guide id="3" pos="7469" userDrawn="1">
          <p15:clr>
            <a:srgbClr val="F26B43"/>
          </p15:clr>
        </p15:guide>
        <p15:guide id="4" pos="211" userDrawn="1">
          <p15:clr>
            <a:srgbClr val="F26B43"/>
          </p15:clr>
        </p15:guide>
        <p15:guide id="5" pos="6259" userDrawn="1">
          <p15:clr>
            <a:srgbClr val="F26B43"/>
          </p15:clr>
        </p15:guide>
        <p15:guide id="6" orient="horz" pos="2296" userDrawn="1">
          <p15:clr>
            <a:srgbClr val="F26B43"/>
          </p15:clr>
        </p15:guide>
        <p15:guide id="7" pos="5049" userDrawn="1">
          <p15:clr>
            <a:srgbClr val="F26B43"/>
          </p15:clr>
        </p15:guide>
        <p15:guide id="8" pos="1421" userDrawn="1">
          <p15:clr>
            <a:srgbClr val="F26B43"/>
          </p15:clr>
        </p15:guide>
        <p15:guide id="9" pos="2631" userDrawn="1">
          <p15:clr>
            <a:srgbClr val="F26B43"/>
          </p15:clr>
        </p15:guide>
        <p15:guide id="10" orient="horz" pos="3975" userDrawn="1">
          <p15:clr>
            <a:srgbClr val="F26B43"/>
          </p15:clr>
        </p15:guide>
        <p15:guide id="11" pos="7680" userDrawn="1">
          <p15:clr>
            <a:srgbClr val="F26B43"/>
          </p15:clr>
        </p15:guide>
        <p15:guide id="12" orient="horz" pos="3128" userDrawn="1">
          <p15:clr>
            <a:srgbClr val="F26B43"/>
          </p15:clr>
        </p15:guide>
        <p15:guide id="13" orient="horz" pos="588" userDrawn="1">
          <p15:clr>
            <a:srgbClr val="F26B43"/>
          </p15:clr>
        </p15:guide>
        <p15:guide id="14" orient="horz" pos="1435" userDrawn="1">
          <p15:clr>
            <a:srgbClr val="F26B43"/>
          </p15:clr>
        </p15:guide>
        <p15:guide id="15" orient="horz" pos="1857" userDrawn="1">
          <p15:clr>
            <a:srgbClr val="F26B43"/>
          </p15:clr>
        </p15:guide>
        <p15:guide id="16" orient="horz" pos="2704" userDrawn="1">
          <p15:clr>
            <a:srgbClr val="F26B43"/>
          </p15:clr>
        </p15:guide>
        <p15:guide id="17" orient="horz" pos="35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4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6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7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7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7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7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7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7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8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0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9.svg"/><Relationship Id="rId10" Type="http://schemas.openxmlformats.org/officeDocument/2006/relationships/image" Target="../media/image15.png"/><Relationship Id="rId4" Type="http://schemas.openxmlformats.org/officeDocument/2006/relationships/image" Target="../media/image18.png"/><Relationship Id="rId9" Type="http://schemas.openxmlformats.org/officeDocument/2006/relationships/image" Target="../media/image21.sv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7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8.svg"/><Relationship Id="rId7" Type="http://schemas.openxmlformats.org/officeDocument/2006/relationships/image" Target="../media/image24.svg"/><Relationship Id="rId12" Type="http://schemas.openxmlformats.org/officeDocument/2006/relationships/image" Target="../media/image2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21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7.svg"/><Relationship Id="rId7" Type="http://schemas.openxmlformats.org/officeDocument/2006/relationships/image" Target="../media/image12.svg"/><Relationship Id="rId12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31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30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svg"/><Relationship Id="rId11" Type="http://schemas.openxmlformats.org/officeDocument/2006/relationships/image" Target="../media/image29.png"/><Relationship Id="rId5" Type="http://schemas.openxmlformats.org/officeDocument/2006/relationships/image" Target="../media/image9.png"/><Relationship Id="rId10" Type="http://schemas.openxmlformats.org/officeDocument/2006/relationships/image" Target="../media/image21.svg"/><Relationship Id="rId4" Type="http://schemas.openxmlformats.org/officeDocument/2006/relationships/image" Target="../media/image8.svg"/><Relationship Id="rId9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98071E2-303E-8336-D123-4F296B5C9A6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D837E-DAAD-4CD9-B9CF-E4498BF16677}" type="datetime1">
              <a:rPr lang="de-DE" smtClean="0"/>
              <a:t>19.12.2022</a:t>
            </a:fld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6BDAE9D-1478-7DDB-675E-F336551EAC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B8381BB-500E-1B83-8B95-343276E5D4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Maschinenbau | CPS | Fabian Roth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E82A8A1-EC02-DAA6-AD71-86A362C3C9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Fabian Roth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984C88-91E0-2F3B-198E-51FDEF3CE0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Task 2&amp;3: </a:t>
            </a:r>
            <a:r>
              <a:rPr lang="en-US" dirty="0" err="1"/>
              <a:t>Hyperelasticity</a:t>
            </a:r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9B5049A-0E75-60C2-6824-DC7B5552C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Machine Learning in Solid Mechanics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1923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Naive Model</a:t>
            </a:r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10</a:t>
            </a:fld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A76F9E0-E216-888F-7524-0634869960D7}"/>
              </a:ext>
            </a:extLst>
          </p:cNvPr>
          <p:cNvGrpSpPr/>
          <p:nvPr/>
        </p:nvGrpSpPr>
        <p:grpSpPr>
          <a:xfrm>
            <a:off x="1091069" y="1812556"/>
            <a:ext cx="9427371" cy="4856804"/>
            <a:chOff x="1596017" y="1812556"/>
            <a:chExt cx="8999966" cy="4636613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58212AE7-7004-0463-186E-93EABE2E1AB5}"/>
                </a:ext>
              </a:extLst>
            </p:cNvPr>
            <p:cNvGrpSpPr/>
            <p:nvPr/>
          </p:nvGrpSpPr>
          <p:grpSpPr>
            <a:xfrm>
              <a:off x="1596017" y="1812556"/>
              <a:ext cx="8999966" cy="4636613"/>
              <a:chOff x="623392" y="1727679"/>
              <a:chExt cx="8999966" cy="4636613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C9819AE-39FD-5447-5349-6B81767B63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3392" y="1963298"/>
                <a:ext cx="5910277" cy="3941989"/>
              </a:xfrm>
              <a:prstGeom prst="rect">
                <a:avLst/>
              </a:prstGeom>
            </p:spPr>
          </p:pic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4E1DBE5A-6697-3375-FFC1-E071098D3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5006" y="1727679"/>
                <a:ext cx="3168352" cy="4636613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5345ED0-4AF7-BDC9-FD75-0C2FE592CC7A}"/>
                </a:ext>
              </a:extLst>
            </p:cNvPr>
            <p:cNvSpPr txBox="1"/>
            <p:nvPr/>
          </p:nvSpPr>
          <p:spPr>
            <a:xfrm>
              <a:off x="2273993" y="1871786"/>
              <a:ext cx="5281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16, 16, 9    Epochs: 4000    Learn rate: 0.005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4043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Naive Model - </a:t>
            </a:r>
            <a:r>
              <a:rPr lang="en-US" dirty="0"/>
              <a:t>Biaxial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11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E1DBE5A-6697-3375-FFC1-E071098D3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624" y="1812556"/>
            <a:ext cx="3318816" cy="4856804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66248F3-1E91-B3B6-6573-EDD5A696DE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5"/>
          <a:stretch/>
        </p:blipFill>
        <p:spPr>
          <a:xfrm>
            <a:off x="1497324" y="1812556"/>
            <a:ext cx="5393447" cy="420877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0429AF7-48F1-B4DC-7AAD-BCCE74E6E5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2202" y="3549188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066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Naive Model - Mixed Test</a:t>
            </a:r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12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E1DBE5A-6697-3375-FFC1-E071098D3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624" y="1812556"/>
            <a:ext cx="3318816" cy="4856804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66248F3-1E91-B3B6-6573-EDD5A696DE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07"/>
          <a:stretch/>
        </p:blipFill>
        <p:spPr>
          <a:xfrm>
            <a:off x="1497324" y="1916832"/>
            <a:ext cx="5393447" cy="4103856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4E977868-FE4C-7324-F91A-66AECE43F8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2202" y="3549188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818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Naive Model - Loss weighting strategy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13</a:t>
            </a:fld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A76F9E0-E216-888F-7524-0634869960D7}"/>
              </a:ext>
            </a:extLst>
          </p:cNvPr>
          <p:cNvGrpSpPr/>
          <p:nvPr/>
        </p:nvGrpSpPr>
        <p:grpSpPr>
          <a:xfrm>
            <a:off x="1091069" y="1812556"/>
            <a:ext cx="9427370" cy="4856804"/>
            <a:chOff x="1596017" y="1812556"/>
            <a:chExt cx="8999965" cy="4636613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58212AE7-7004-0463-186E-93EABE2E1AB5}"/>
                </a:ext>
              </a:extLst>
            </p:cNvPr>
            <p:cNvGrpSpPr/>
            <p:nvPr/>
          </p:nvGrpSpPr>
          <p:grpSpPr>
            <a:xfrm>
              <a:off x="1596017" y="1812556"/>
              <a:ext cx="8999965" cy="4636613"/>
              <a:chOff x="623392" y="1727679"/>
              <a:chExt cx="8999965" cy="4636613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C9819AE-39FD-5447-5349-6B81767B63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23392" y="1963298"/>
                <a:ext cx="5910277" cy="3941988"/>
              </a:xfrm>
              <a:prstGeom prst="rect">
                <a:avLst/>
              </a:prstGeom>
            </p:spPr>
          </p:pic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4E1DBE5A-6697-3375-FFC1-E071098D3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55006" y="1727679"/>
                <a:ext cx="3168351" cy="4636613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5345ED0-4AF7-BDC9-FD75-0C2FE592CC7A}"/>
                </a:ext>
              </a:extLst>
            </p:cNvPr>
            <p:cNvSpPr txBox="1"/>
            <p:nvPr/>
          </p:nvSpPr>
          <p:spPr>
            <a:xfrm>
              <a:off x="2273993" y="1871786"/>
              <a:ext cx="5281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16, 16, 9    Epochs: 4000    Learn rate: 0.005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3690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435" y="2056297"/>
            <a:ext cx="6961741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83390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435" y="2056297"/>
            <a:ext cx="6961741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BBC4647-E27A-0E4E-DEE5-8D7EA19BDBDA}"/>
              </a:ext>
            </a:extLst>
          </p:cNvPr>
          <p:cNvSpPr txBox="1"/>
          <p:nvPr/>
        </p:nvSpPr>
        <p:spPr>
          <a:xfrm>
            <a:off x="7464152" y="2242971"/>
            <a:ext cx="32415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Material Symmetry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870DA52F-3057-F2AA-08E2-DB4C6932424D}"/>
              </a:ext>
            </a:extLst>
          </p:cNvPr>
          <p:cNvSpPr/>
          <p:nvPr/>
        </p:nvSpPr>
        <p:spPr>
          <a:xfrm>
            <a:off x="1199456" y="1988841"/>
            <a:ext cx="1944216" cy="3881608"/>
          </a:xfrm>
          <a:prstGeom prst="roundRect">
            <a:avLst/>
          </a:prstGeom>
          <a:noFill/>
          <a:ln>
            <a:solidFill>
              <a:srgbClr val="FFA3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0787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435" y="2056297"/>
            <a:ext cx="6961741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BBC4647-E27A-0E4E-DEE5-8D7EA19BDBDA}"/>
              </a:ext>
            </a:extLst>
          </p:cNvPr>
          <p:cNvSpPr txBox="1"/>
          <p:nvPr/>
        </p:nvSpPr>
        <p:spPr>
          <a:xfrm>
            <a:off x="7464152" y="2242971"/>
            <a:ext cx="324159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Material Symmetry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Thermodynamics</a:t>
            </a:r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A27F6384-CF3D-E2A0-94C8-0C99FCBAE0D2}"/>
              </a:ext>
            </a:extLst>
          </p:cNvPr>
          <p:cNvSpPr/>
          <p:nvPr/>
        </p:nvSpPr>
        <p:spPr>
          <a:xfrm>
            <a:off x="5321056" y="3723362"/>
            <a:ext cx="1381496" cy="674902"/>
          </a:xfrm>
          <a:prstGeom prst="roundRect">
            <a:avLst/>
          </a:prstGeom>
          <a:noFill/>
          <a:ln>
            <a:solidFill>
              <a:srgbClr val="FFA3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43954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435" y="2056297"/>
            <a:ext cx="6961741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BBC4647-E27A-0E4E-DEE5-8D7EA19BDBDA}"/>
              </a:ext>
            </a:extLst>
          </p:cNvPr>
          <p:cNvSpPr txBox="1"/>
          <p:nvPr/>
        </p:nvSpPr>
        <p:spPr>
          <a:xfrm>
            <a:off x="7464152" y="2242971"/>
            <a:ext cx="3698448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Material Symmetry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Thermodynamics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Polyconvexity/Ellipticity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870DA52F-3057-F2AA-08E2-DB4C6932424D}"/>
              </a:ext>
            </a:extLst>
          </p:cNvPr>
          <p:cNvSpPr/>
          <p:nvPr/>
        </p:nvSpPr>
        <p:spPr>
          <a:xfrm>
            <a:off x="1199455" y="1988841"/>
            <a:ext cx="4125019" cy="3881608"/>
          </a:xfrm>
          <a:prstGeom prst="roundRect">
            <a:avLst>
              <a:gd name="adj" fmla="val 6606"/>
            </a:avLst>
          </a:prstGeom>
          <a:noFill/>
          <a:ln>
            <a:solidFill>
              <a:srgbClr val="FFA3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67629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435" y="2056297"/>
            <a:ext cx="6961741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BBC4647-E27A-0E4E-DEE5-8D7EA19BDBDA}"/>
              </a:ext>
            </a:extLst>
          </p:cNvPr>
          <p:cNvSpPr txBox="1"/>
          <p:nvPr/>
        </p:nvSpPr>
        <p:spPr>
          <a:xfrm>
            <a:off x="7464152" y="2242971"/>
            <a:ext cx="3698448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Material Symmetry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Thermodynamics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Polyconvexity/Ellipticity</a:t>
            </a:r>
          </a:p>
          <a:p>
            <a:pPr marL="342900" indent="-342900">
              <a:buSzPct val="130000"/>
              <a:buBlip>
                <a:blip r:embed="rId5"/>
              </a:buBlip>
            </a:pPr>
            <a:r>
              <a:rPr lang="en-US" sz="2400" dirty="0"/>
              <a:t>Normalization</a:t>
            </a:r>
          </a:p>
          <a:p>
            <a:pPr marL="342900" indent="-342900">
              <a:buSzPct val="130000"/>
              <a:buBlip>
                <a:blip r:embed="rId5"/>
              </a:buBlip>
            </a:pPr>
            <a:r>
              <a:rPr lang="en-US" sz="2400" dirty="0"/>
              <a:t>Growth Condition</a:t>
            </a:r>
          </a:p>
        </p:txBody>
      </p:sp>
    </p:spTree>
    <p:extLst>
      <p:ext uri="{BB962C8B-B14F-4D97-AF65-F5344CB8AC3E}">
        <p14:creationId xmlns:p14="http://schemas.microsoft.com/office/powerpoint/2010/main" val="2579056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19</a:t>
            </a:fld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A76F9E0-E216-888F-7524-0634869960D7}"/>
              </a:ext>
            </a:extLst>
          </p:cNvPr>
          <p:cNvGrpSpPr/>
          <p:nvPr/>
        </p:nvGrpSpPr>
        <p:grpSpPr>
          <a:xfrm>
            <a:off x="1463084" y="1812556"/>
            <a:ext cx="9385444" cy="4856803"/>
            <a:chOff x="1636042" y="1812556"/>
            <a:chExt cx="8959940" cy="4636612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58212AE7-7004-0463-186E-93EABE2E1AB5}"/>
                </a:ext>
              </a:extLst>
            </p:cNvPr>
            <p:cNvGrpSpPr/>
            <p:nvPr/>
          </p:nvGrpSpPr>
          <p:grpSpPr>
            <a:xfrm>
              <a:off x="1636042" y="1812556"/>
              <a:ext cx="8959940" cy="4636612"/>
              <a:chOff x="663417" y="1727679"/>
              <a:chExt cx="8959940" cy="4636612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C9819AE-39FD-5447-5349-6B81767B63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63417" y="1909775"/>
                <a:ext cx="5830227" cy="3941988"/>
              </a:xfrm>
              <a:prstGeom prst="rect">
                <a:avLst/>
              </a:prstGeom>
            </p:spPr>
          </p:pic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4E1DBE5A-6697-3375-FFC1-E071098D3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55006" y="1727679"/>
                <a:ext cx="3168351" cy="4636612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5345ED0-4AF7-BDC9-FD75-0C2FE592CC7A}"/>
                </a:ext>
              </a:extLst>
            </p:cNvPr>
            <p:cNvSpPr txBox="1"/>
            <p:nvPr/>
          </p:nvSpPr>
          <p:spPr>
            <a:xfrm>
              <a:off x="2273993" y="1818266"/>
              <a:ext cx="5042003" cy="2938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16, 16, 1    Epochs: 4000    Learn rate: 0.005</a:t>
              </a:r>
            </a:p>
          </p:txBody>
        </p:sp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</p:spTree>
    <p:extLst>
      <p:ext uri="{BB962C8B-B14F-4D97-AF65-F5344CB8AC3E}">
        <p14:creationId xmlns:p14="http://schemas.microsoft.com/office/powerpoint/2010/main" val="2767032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A3024C2D-9B8D-5B1B-D1AF-D647E6CE92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692" y="2848651"/>
            <a:ext cx="4439307" cy="307777"/>
          </a:xfrm>
        </p:spPr>
        <p:txBody>
          <a:bodyPr/>
          <a:lstStyle/>
          <a:p>
            <a:r>
              <a:rPr lang="en-US" sz="2000" b="1" dirty="0"/>
              <a:t>Data preparation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207C74-FDFF-69A1-5F40-CDE501E47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435" y="946699"/>
            <a:ext cx="9594652" cy="428831"/>
          </a:xfrm>
        </p:spPr>
        <p:txBody>
          <a:bodyPr/>
          <a:lstStyle/>
          <a:p>
            <a:r>
              <a:rPr lang="en-GB" dirty="0"/>
              <a:t>Sections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AC230C9-08AB-A23E-418A-27222026D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Machine Learning in Solid Mechanics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FD3A908-F87A-7443-3210-3F002D270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7B275A0-F0EC-2FB5-C181-5E45D39B30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9376" y="2733460"/>
            <a:ext cx="960587" cy="538161"/>
          </a:xfrm>
        </p:spPr>
        <p:txBody>
          <a:bodyPr/>
          <a:lstStyle/>
          <a:p>
            <a:r>
              <a:rPr lang="de-DE" dirty="0"/>
              <a:t>2.1</a:t>
            </a:r>
            <a:endParaRPr lang="en-GB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1472795C-604F-859F-2EE4-C8B9FE864D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376" y="3434500"/>
            <a:ext cx="960587" cy="538161"/>
          </a:xfrm>
        </p:spPr>
        <p:txBody>
          <a:bodyPr/>
          <a:lstStyle/>
          <a:p>
            <a:r>
              <a:rPr lang="de-DE" dirty="0"/>
              <a:t>2.2</a:t>
            </a:r>
            <a:endParaRPr lang="en-GB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FC5D023-1FE3-58FC-3FDE-8F584EE6750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9376" y="4074580"/>
            <a:ext cx="960587" cy="538161"/>
          </a:xfrm>
        </p:spPr>
        <p:txBody>
          <a:bodyPr/>
          <a:lstStyle/>
          <a:p>
            <a:r>
              <a:rPr lang="de-DE" dirty="0"/>
              <a:t>2.3</a:t>
            </a:r>
            <a:endParaRPr lang="en-GB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73071849-E0D3-AD9B-F9BC-70BF4593DB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9376" y="4752760"/>
            <a:ext cx="960587" cy="538161"/>
          </a:xfrm>
        </p:spPr>
        <p:txBody>
          <a:bodyPr/>
          <a:lstStyle/>
          <a:p>
            <a:r>
              <a:rPr lang="de-DE" dirty="0"/>
              <a:t>2.4</a:t>
            </a:r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46528F32-2B06-15CF-0A4D-2E05D44962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9376" y="5446180"/>
            <a:ext cx="960587" cy="538161"/>
          </a:xfrm>
        </p:spPr>
        <p:txBody>
          <a:bodyPr/>
          <a:lstStyle/>
          <a:p>
            <a:endParaRPr lang="en-GB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E08D1B31-D21A-22EA-FA9D-10246B0FAA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56693" y="3520575"/>
            <a:ext cx="4439307" cy="307777"/>
          </a:xfrm>
        </p:spPr>
        <p:txBody>
          <a:bodyPr/>
          <a:lstStyle/>
          <a:p>
            <a:r>
              <a:rPr lang="en-US" sz="2000" b="1" dirty="0"/>
              <a:t>Naive model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9E61E65-489A-EAC8-B55C-85F5D0C8B76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656693" y="4193746"/>
            <a:ext cx="4439307" cy="307777"/>
          </a:xfrm>
        </p:spPr>
        <p:txBody>
          <a:bodyPr/>
          <a:lstStyle/>
          <a:p>
            <a:r>
              <a:rPr lang="en-US" sz="2000" b="1" dirty="0"/>
              <a:t>Physics-augmented model 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A689A65D-57F7-E74B-D153-16CD474CEF9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56693" y="4866917"/>
            <a:ext cx="4439307" cy="615553"/>
          </a:xfrm>
        </p:spPr>
        <p:txBody>
          <a:bodyPr/>
          <a:lstStyle/>
          <a:p>
            <a:r>
              <a:rPr lang="en-GB" sz="2000" b="1" dirty="0"/>
              <a:t>Concentric sampled deformation gradients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9182050D-4614-7570-F433-56FDF296522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9E6EFF58-AE30-4A8D-3E86-4CF6401A37E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14762" y="2848651"/>
            <a:ext cx="4439307" cy="307777"/>
          </a:xfrm>
        </p:spPr>
        <p:txBody>
          <a:bodyPr/>
          <a:lstStyle/>
          <a:p>
            <a:r>
              <a:rPr lang="en-GB" sz="2000" b="1" dirty="0"/>
              <a:t>Invariant-based model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D4C36EA7-44B9-AAF4-DC0C-D6B6EAFA4E6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37445" y="2733460"/>
            <a:ext cx="960587" cy="538161"/>
          </a:xfrm>
        </p:spPr>
        <p:txBody>
          <a:bodyPr/>
          <a:lstStyle/>
          <a:p>
            <a:r>
              <a:rPr lang="de-DE" dirty="0"/>
              <a:t>3.1</a:t>
            </a:r>
            <a:endParaRPr lang="en-GB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479976B0-62F0-887A-2E31-E8F6A5BBB01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37445" y="3434500"/>
            <a:ext cx="960587" cy="538161"/>
          </a:xfrm>
        </p:spPr>
        <p:txBody>
          <a:bodyPr/>
          <a:lstStyle/>
          <a:p>
            <a:r>
              <a:rPr lang="de-DE" dirty="0"/>
              <a:t>3.2</a:t>
            </a:r>
            <a:endParaRPr lang="en-GB" dirty="0"/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C4162CA8-4291-E3E7-E0AC-F0D749C5AE5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237445" y="4074580"/>
            <a:ext cx="960587" cy="538161"/>
          </a:xfrm>
        </p:spPr>
        <p:txBody>
          <a:bodyPr/>
          <a:lstStyle/>
          <a:p>
            <a:r>
              <a:rPr lang="de-DE" dirty="0"/>
              <a:t>3.3</a:t>
            </a:r>
            <a:endParaRPr lang="en-GB" dirty="0"/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B296CC82-8A35-37D3-452D-A17A1A8CB7D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37445" y="4752760"/>
            <a:ext cx="960587" cy="538161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EB3087EE-6015-C165-225A-607D6BC2972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1C69EE08-02C7-815B-A797-3892BBFD52F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414762" y="3521822"/>
            <a:ext cx="4439307" cy="307777"/>
          </a:xfrm>
        </p:spPr>
        <p:txBody>
          <a:bodyPr/>
          <a:lstStyle/>
          <a:p>
            <a:r>
              <a:rPr lang="en-GB" sz="2000" b="1" dirty="0"/>
              <a:t>Deformation-gradient based model</a:t>
            </a:r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57B52021-2DD6-F370-04D8-EA72200630E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414762" y="4194993"/>
            <a:ext cx="4439307" cy="307777"/>
          </a:xfrm>
        </p:spPr>
        <p:txBody>
          <a:bodyPr/>
          <a:lstStyle/>
          <a:p>
            <a:r>
              <a:rPr lang="en-GB" sz="2000" b="1" dirty="0"/>
              <a:t>Data augmentation</a:t>
            </a:r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14D91125-1277-5D23-EADD-948F3B71C86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414762" y="4868164"/>
            <a:ext cx="4439307" cy="307777"/>
          </a:xfrm>
        </p:spPr>
        <p:txBody>
          <a:bodyPr/>
          <a:lstStyle/>
          <a:p>
            <a:endParaRPr lang="en-GB" sz="2000" b="1" dirty="0"/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AB8C3BC4-3694-630E-E41D-7FF6104C0F5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381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20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330089" y="1495755"/>
            <a:ext cx="10518439" cy="5173604"/>
            <a:chOff x="-418212" y="1425241"/>
            <a:chExt cx="10041569" cy="4939050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418212" y="1425241"/>
              <a:ext cx="6911855" cy="4339084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55006" y="1727679"/>
              <a:ext cx="3168351" cy="4636612"/>
            </a:xfrm>
            <a:prstGeom prst="rect">
              <a:avLst/>
            </a:prstGeom>
          </p:spPr>
        </p:pic>
      </p:grpSp>
      <p:pic>
        <p:nvPicPr>
          <p:cNvPr id="2" name="Grafik 1">
            <a:extLst>
              <a:ext uri="{FF2B5EF4-FFF2-40B4-BE49-F238E27FC236}">
                <a16:creationId xmlns:a16="http://schemas.microsoft.com/office/drawing/2014/main" id="{A8D22743-F4D1-A6DF-DF25-34DFF1A30A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9816" y="2623396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0497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Physics-augmented model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21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330089" y="1495755"/>
            <a:ext cx="10518439" cy="5173604"/>
            <a:chOff x="-418212" y="1425241"/>
            <a:chExt cx="10041569" cy="4939050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418212" y="1425241"/>
              <a:ext cx="6911855" cy="4339083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55006" y="1727679"/>
              <a:ext cx="3168351" cy="4636612"/>
            </a:xfrm>
            <a:prstGeom prst="rect">
              <a:avLst/>
            </a:prstGeom>
          </p:spPr>
        </p:pic>
      </p:grpSp>
      <p:pic>
        <p:nvPicPr>
          <p:cNvPr id="6" name="Grafik 5">
            <a:extLst>
              <a:ext uri="{FF2B5EF4-FFF2-40B4-BE49-F238E27FC236}">
                <a16:creationId xmlns:a16="http://schemas.microsoft.com/office/drawing/2014/main" id="{6300DCEA-C067-643B-F117-1E98A0992D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9816" y="2623396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9414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07943A-CB2E-F4E0-74C4-96944AEF19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Training Strategies</a:t>
            </a:r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4A63C1-E33B-C6D0-FD26-CC896961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6BB4D6-C130-FACD-475D-8C94B00DB7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22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620BDD5-98AC-C507-AA48-4A6B0BCC4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24" y="1700808"/>
            <a:ext cx="3719673" cy="464379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2BE7D50-32C1-6AE2-862B-201F5AD6C758}"/>
              </a:ext>
            </a:extLst>
          </p:cNvPr>
          <p:cNvSpPr txBox="1"/>
          <p:nvPr/>
        </p:nvSpPr>
        <p:spPr>
          <a:xfrm>
            <a:off x="4548400" y="5706119"/>
            <a:ext cx="5281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Layers: 16, 16, 1    Epochs: 4000    Learn rate: 0.005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E773BD9-D7A2-1F09-EE0A-9FDD36850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518" y="3681382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2752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07943A-CB2E-F4E0-74C4-96944AEF19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Training Strategies</a:t>
            </a:r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4A63C1-E33B-C6D0-FD26-CC896961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6BB4D6-C130-FACD-475D-8C94B00DB7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23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620BDD5-98AC-C507-AA48-4A6B0BCC4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7288" y="1700808"/>
            <a:ext cx="3719672" cy="464379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2BE7D50-32C1-6AE2-862B-201F5AD6C758}"/>
              </a:ext>
            </a:extLst>
          </p:cNvPr>
          <p:cNvSpPr txBox="1"/>
          <p:nvPr/>
        </p:nvSpPr>
        <p:spPr>
          <a:xfrm>
            <a:off x="4548400" y="5706119"/>
            <a:ext cx="5281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Layers: 16, 16, 1    Epochs: 4000    Learn rate: 0.005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E565AFB-7B89-FEBA-4AAE-2D4B75CEFF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096" y="1553945"/>
            <a:ext cx="6615518" cy="4152174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1842069E-C80A-7E49-2E24-80F1BAC8D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518" y="3681382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328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07943A-CB2E-F4E0-74C4-96944AEF19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Training Strategies</a:t>
            </a:r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4A63C1-E33B-C6D0-FD26-CC896961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6BB4D6-C130-FACD-475D-8C94B00DB7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24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620BDD5-98AC-C507-AA48-4A6B0BCC4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1424" y="1700809"/>
            <a:ext cx="3719672" cy="464378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2BE7D50-32C1-6AE2-862B-201F5AD6C758}"/>
              </a:ext>
            </a:extLst>
          </p:cNvPr>
          <p:cNvSpPr txBox="1"/>
          <p:nvPr/>
        </p:nvSpPr>
        <p:spPr>
          <a:xfrm>
            <a:off x="4548400" y="5706119"/>
            <a:ext cx="5281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Layers: 16, 16, 1    Epochs: 4000    Learn rate: 0.005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E565AFB-7B89-FEBA-4AAE-2D4B75CEFF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31795" y="1553945"/>
            <a:ext cx="6614120" cy="4152174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576BB87C-ECE0-B901-9A7E-61C273145C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518" y="3681382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6953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07943A-CB2E-F4E0-74C4-96944AEF19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Training Strategies</a:t>
            </a:r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4A63C1-E33B-C6D0-FD26-CC896961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6BB4D6-C130-FACD-475D-8C94B00DB7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25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620BDD5-98AC-C507-AA48-4A6B0BCC4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1424" y="1700809"/>
            <a:ext cx="3719672" cy="464378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2BE7D50-32C1-6AE2-862B-201F5AD6C758}"/>
              </a:ext>
            </a:extLst>
          </p:cNvPr>
          <p:cNvSpPr txBox="1"/>
          <p:nvPr/>
        </p:nvSpPr>
        <p:spPr>
          <a:xfrm>
            <a:off x="4548400" y="5706119"/>
            <a:ext cx="5281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Layers: 16, 16, 1    Epochs: 4000    Learn rate: 0.005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E565AFB-7B89-FEBA-4AAE-2D4B75CEFF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31795" y="1553945"/>
            <a:ext cx="6614120" cy="4152174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F1579CB3-C9A2-E4AA-0586-317AA650E8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518" y="3681382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0171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07943A-CB2E-F4E0-74C4-96944AEF19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Single Load Case Training</a:t>
            </a:r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4A63C1-E33B-C6D0-FD26-CC896961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6BB4D6-C130-FACD-475D-8C94B00DB7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65CCABA-341A-AFF4-9C18-63777415717B}"/>
              </a:ext>
            </a:extLst>
          </p:cNvPr>
          <p:cNvSpPr txBox="1"/>
          <p:nvPr/>
        </p:nvSpPr>
        <p:spPr>
          <a:xfrm>
            <a:off x="8690853" y="2852936"/>
            <a:ext cx="2911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800" b="0" i="0" u="none" strike="noStrike" baseline="0" dirty="0">
                <a:solidFill>
                  <a:srgbClr val="FF0000"/>
                </a:solidFill>
                <a:latin typeface="XCharter-Roman"/>
              </a:rPr>
              <a:t>I don’t trust these results.</a:t>
            </a:r>
          </a:p>
          <a:p>
            <a:pPr algn="l"/>
            <a:r>
              <a:rPr lang="en-GB" sz="1800" dirty="0">
                <a:solidFill>
                  <a:srgbClr val="FF0000"/>
                </a:solidFill>
                <a:latin typeface="XCharter-Roman"/>
              </a:rPr>
              <a:t>Do again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175AEA9-56FF-21FD-567E-ADD64817D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83632" y="2276872"/>
            <a:ext cx="5544616" cy="374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787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Concentric sampled deformation gradients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27</a:t>
            </a:fld>
            <a:endParaRPr lang="de-DE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E2C5BF14-AF27-E5AD-B7BB-F0D07E211CE3}"/>
              </a:ext>
            </a:extLst>
          </p:cNvPr>
          <p:cNvGrpSpPr/>
          <p:nvPr/>
        </p:nvGrpSpPr>
        <p:grpSpPr>
          <a:xfrm>
            <a:off x="1703512" y="2129059"/>
            <a:ext cx="9385444" cy="4464018"/>
            <a:chOff x="1636042" y="1647125"/>
            <a:chExt cx="8959940" cy="4261635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72264EEF-4173-B5EA-7E11-AC8F15AF8CF4}"/>
                </a:ext>
              </a:extLst>
            </p:cNvPr>
            <p:cNvGrpSpPr/>
            <p:nvPr/>
          </p:nvGrpSpPr>
          <p:grpSpPr>
            <a:xfrm>
              <a:off x="1636042" y="2009099"/>
              <a:ext cx="8959940" cy="3899661"/>
              <a:chOff x="663417" y="1924222"/>
              <a:chExt cx="8959940" cy="3899661"/>
            </a:xfrm>
          </p:grpSpPr>
          <p:pic>
            <p:nvPicPr>
              <p:cNvPr id="16" name="Grafik 15">
                <a:extLst>
                  <a:ext uri="{FF2B5EF4-FFF2-40B4-BE49-F238E27FC236}">
                    <a16:creationId xmlns:a16="http://schemas.microsoft.com/office/drawing/2014/main" id="{ADB0D9D7-F86C-E07B-0DF2-25BF13184D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63417" y="1937657"/>
                <a:ext cx="5830227" cy="3886226"/>
              </a:xfrm>
              <a:prstGeom prst="rect">
                <a:avLst/>
              </a:prstGeom>
            </p:spPr>
          </p:pic>
          <p:pic>
            <p:nvPicPr>
              <p:cNvPr id="17" name="Grafik 16">
                <a:extLst>
                  <a:ext uri="{FF2B5EF4-FFF2-40B4-BE49-F238E27FC236}">
                    <a16:creationId xmlns:a16="http://schemas.microsoft.com/office/drawing/2014/main" id="{04AEC386-5892-CD3D-B1C7-CB0F28450F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55006" y="1924222"/>
                <a:ext cx="3168351" cy="3719760"/>
              </a:xfrm>
              <a:prstGeom prst="rect">
                <a:avLst/>
              </a:prstGeom>
            </p:spPr>
          </p:pic>
        </p:grp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D4C0B136-4525-123D-7FCE-48483BCBACAD}"/>
                </a:ext>
              </a:extLst>
            </p:cNvPr>
            <p:cNvSpPr txBox="1"/>
            <p:nvPr/>
          </p:nvSpPr>
          <p:spPr>
            <a:xfrm>
              <a:off x="2296167" y="1647125"/>
              <a:ext cx="7616138" cy="499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ICNN: Layers: 8, 8, 1  Epochs: 300  Learn rate: 0.002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FFNN: Layers: 32, 32, 16, 9  Epochs: 6000  Learning rate: 0.002  Batch size: 512</a:t>
              </a:r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2105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95/5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088235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Concentric sampled deformation gradients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28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D483E17-27EF-0C40-A05F-DB4C8E56C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12287" y="2217587"/>
            <a:ext cx="4896281" cy="4107897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5DBB09B-0B26-E8FB-D118-04EC94C57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8569" y="2217586"/>
            <a:ext cx="4896281" cy="410789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2105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95/5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712686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Concentric sampled deformation gradients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29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D483E17-27EF-0C40-A05F-DB4C8E56C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12287" y="2217587"/>
            <a:ext cx="4896281" cy="4107896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5DBB09B-0B26-E8FB-D118-04EC94C57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8569" y="2217586"/>
            <a:ext cx="4896281" cy="410789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2105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95/5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61907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platzhalter 25">
            <a:extLst>
              <a:ext uri="{FF2B5EF4-FFF2-40B4-BE49-F238E27FC236}">
                <a16:creationId xmlns:a16="http://schemas.microsoft.com/office/drawing/2014/main" id="{27801781-7417-C100-3151-CA42D34FAA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err="1"/>
              <a:t>Hyperelasticity</a:t>
            </a:r>
            <a:r>
              <a:rPr lang="en-GB" dirty="0"/>
              <a:t> I</a:t>
            </a:r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4B7DAA7E-A772-E60E-65C4-E1C662CB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EE1455-4D20-03EC-F15C-114D5DEA8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70676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Concentric sampled deformation gradients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30</a:t>
            </a:fld>
            <a:endParaRPr lang="de-DE" dirty="0"/>
          </a:p>
        </p:txBody>
      </p:sp>
      <p:pic>
        <p:nvPicPr>
          <p:cNvPr id="7" name="Grafik 6" descr="Ein Bild, das Himmel enthält.&#10;&#10;Automatisch generierte Beschreibung">
            <a:extLst>
              <a:ext uri="{FF2B5EF4-FFF2-40B4-BE49-F238E27FC236}">
                <a16:creationId xmlns:a16="http://schemas.microsoft.com/office/drawing/2014/main" id="{0B1AE369-3B23-6E83-DB26-673839CE4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08" y="2104874"/>
            <a:ext cx="6347042" cy="447468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F12B6CE-C23C-4D24-CC34-4572587B1874}"/>
              </a:ext>
            </a:extLst>
          </p:cNvPr>
          <p:cNvSpPr txBox="1"/>
          <p:nvPr/>
        </p:nvSpPr>
        <p:spPr>
          <a:xfrm>
            <a:off x="7009284" y="2385064"/>
            <a:ext cx="36232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ICNN: Layers: 8, 8, 1  Epochs: 300  Learn rate: 0.002  Batch size: 32</a:t>
            </a:r>
          </a:p>
          <a:p>
            <a:r>
              <a:rPr lang="en-US" sz="1400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</a:rPr>
              <a:t>FFNN: Layers: 32, 32, 16, 9  Epochs: 6000  Learning rate: 0.002  Batch size: 512</a:t>
            </a:r>
          </a:p>
        </p:txBody>
      </p:sp>
    </p:spTree>
    <p:extLst>
      <p:ext uri="{BB962C8B-B14F-4D97-AF65-F5344CB8AC3E}">
        <p14:creationId xmlns:p14="http://schemas.microsoft.com/office/powerpoint/2010/main" val="10057782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Concentric sampled deformation gradients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31</a:t>
            </a:fld>
            <a:endParaRPr lang="de-DE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E2C5BF14-AF27-E5AD-B7BB-F0D07E211CE3}"/>
              </a:ext>
            </a:extLst>
          </p:cNvPr>
          <p:cNvGrpSpPr/>
          <p:nvPr/>
        </p:nvGrpSpPr>
        <p:grpSpPr>
          <a:xfrm>
            <a:off x="1725709" y="2129059"/>
            <a:ext cx="9363247" cy="4464018"/>
            <a:chOff x="1657233" y="1647125"/>
            <a:chExt cx="8938749" cy="4261635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72264EEF-4173-B5EA-7E11-AC8F15AF8CF4}"/>
                </a:ext>
              </a:extLst>
            </p:cNvPr>
            <p:cNvGrpSpPr/>
            <p:nvPr/>
          </p:nvGrpSpPr>
          <p:grpSpPr>
            <a:xfrm>
              <a:off x="1657233" y="2009099"/>
              <a:ext cx="8938749" cy="3899661"/>
              <a:chOff x="684608" y="1924222"/>
              <a:chExt cx="8938749" cy="3899661"/>
            </a:xfrm>
          </p:grpSpPr>
          <p:pic>
            <p:nvPicPr>
              <p:cNvPr id="16" name="Grafik 15">
                <a:extLst>
                  <a:ext uri="{FF2B5EF4-FFF2-40B4-BE49-F238E27FC236}">
                    <a16:creationId xmlns:a16="http://schemas.microsoft.com/office/drawing/2014/main" id="{ADB0D9D7-F86C-E07B-0DF2-25BF13184D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84608" y="1937657"/>
                <a:ext cx="5787844" cy="3886226"/>
              </a:xfrm>
              <a:prstGeom prst="rect">
                <a:avLst/>
              </a:prstGeom>
            </p:spPr>
          </p:pic>
          <p:pic>
            <p:nvPicPr>
              <p:cNvPr id="17" name="Grafik 16">
                <a:extLst>
                  <a:ext uri="{FF2B5EF4-FFF2-40B4-BE49-F238E27FC236}">
                    <a16:creationId xmlns:a16="http://schemas.microsoft.com/office/drawing/2014/main" id="{04AEC386-5892-CD3D-B1C7-CB0F28450F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55006" y="1924222"/>
                <a:ext cx="3168351" cy="3719759"/>
              </a:xfrm>
              <a:prstGeom prst="rect">
                <a:avLst/>
              </a:prstGeom>
            </p:spPr>
          </p:pic>
        </p:grp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D4C0B136-4525-123D-7FCE-48483BCBACAD}"/>
                </a:ext>
              </a:extLst>
            </p:cNvPr>
            <p:cNvSpPr txBox="1"/>
            <p:nvPr/>
          </p:nvSpPr>
          <p:spPr>
            <a:xfrm>
              <a:off x="2296167" y="1647125"/>
              <a:ext cx="7616138" cy="499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ICNN: Layers: 8, 8, 1  Epochs: 300  Learn rate: 0.002 Batch size: 32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FFNN: Layers: 32, 32, 16, 9  Epochs: 6000  Learning rate: 0.002  Batch size: 512</a:t>
              </a:r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3949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80/20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444270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Concentric sampled deformation gradients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32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D483E17-27EF-0C40-A05F-DB4C8E56C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12287" y="2217587"/>
            <a:ext cx="4896281" cy="4107896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5DBB09B-0B26-E8FB-D118-04EC94C57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8569" y="2217586"/>
            <a:ext cx="4896281" cy="410789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3949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80/20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8771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2FFD05-A8D0-1970-52BC-500F4EC373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Concentric sampled deformation gradients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1CF2FCD-91FF-1EE6-6CD2-EB1FDBC7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4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BD7F7A-BBB5-779E-05F3-0B7C09BE2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33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D483E17-27EF-0C40-A05F-DB4C8E56C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12287" y="2217587"/>
            <a:ext cx="4896281" cy="4107896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5DBB09B-0B26-E8FB-D118-04EC94C57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8569" y="2217586"/>
            <a:ext cx="4896281" cy="410789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100FF85-8501-3917-5F24-C6212A5FA194}"/>
              </a:ext>
            </a:extLst>
          </p:cNvPr>
          <p:cNvSpPr txBox="1"/>
          <p:nvPr/>
        </p:nvSpPr>
        <p:spPr>
          <a:xfrm>
            <a:off x="334435" y="2506012"/>
            <a:ext cx="13949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+mj-lt"/>
              </a:rPr>
              <a:t>80/20</a:t>
            </a:r>
          </a:p>
          <a:p>
            <a:r>
              <a:rPr lang="de-DE" b="1" dirty="0">
                <a:latin typeface="+mj-lt"/>
              </a:rPr>
              <a:t>Split</a:t>
            </a:r>
            <a:endParaRPr lang="en-GB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860592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D153D89-766E-78E8-9A88-FBC11277D4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err="1"/>
              <a:t>Hyperelasticity</a:t>
            </a:r>
            <a:r>
              <a:rPr lang="en-GB" dirty="0"/>
              <a:t> II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F56712B-B947-CCFF-72AA-2721D8460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8078D4A-4F97-5135-A2BC-4B8F0ACC97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928764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1.2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35</a:t>
            </a:fld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A76F9E0-E216-888F-7524-0634869960D7}"/>
              </a:ext>
            </a:extLst>
          </p:cNvPr>
          <p:cNvGrpSpPr/>
          <p:nvPr/>
        </p:nvGrpSpPr>
        <p:grpSpPr>
          <a:xfrm>
            <a:off x="970836" y="1727137"/>
            <a:ext cx="10250327" cy="4836131"/>
            <a:chOff x="1639316" y="1739539"/>
            <a:chExt cx="9785612" cy="4616877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58212AE7-7004-0463-186E-93EABE2E1AB5}"/>
                </a:ext>
              </a:extLst>
            </p:cNvPr>
            <p:cNvGrpSpPr/>
            <p:nvPr/>
          </p:nvGrpSpPr>
          <p:grpSpPr>
            <a:xfrm>
              <a:off x="1639316" y="1739539"/>
              <a:ext cx="9785612" cy="4616877"/>
              <a:chOff x="666691" y="1654662"/>
              <a:chExt cx="9785612" cy="4616877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C9819AE-39FD-5447-5349-6B81767B63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66691" y="1909775"/>
                <a:ext cx="5823678" cy="3941989"/>
              </a:xfrm>
              <a:prstGeom prst="rect">
                <a:avLst/>
              </a:prstGeom>
            </p:spPr>
          </p:pic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4E1DBE5A-6697-3375-FFC1-E071098D3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37547" y="1654662"/>
                <a:ext cx="4014756" cy="4616877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5345ED0-4AF7-BDC9-FD75-0C2FE592CC7A}"/>
                </a:ext>
              </a:extLst>
            </p:cNvPr>
            <p:cNvSpPr txBox="1"/>
            <p:nvPr/>
          </p:nvSpPr>
          <p:spPr>
            <a:xfrm>
              <a:off x="2273993" y="1818266"/>
              <a:ext cx="5042003" cy="2938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16, 16, 1    Epochs: 4000    Learn rate: 0.005</a:t>
              </a:r>
            </a:p>
          </p:txBody>
        </p:sp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Invariant-based model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68F2F5B-34E7-2C3B-A51B-8FA4E48C9F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9930" y="309025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20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1.2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36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212409" y="1632714"/>
            <a:ext cx="11008754" cy="4930557"/>
            <a:chOff x="-57351" y="1564518"/>
            <a:chExt cx="10509654" cy="4707021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7547" y="1654662"/>
              <a:ext cx="4014756" cy="4616877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57351" y="1564518"/>
              <a:ext cx="6611392" cy="4143454"/>
            </a:xfrm>
            <a:prstGeom prst="rect">
              <a:avLst/>
            </a:prstGeom>
          </p:spPr>
        </p:pic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Invariant-based model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E5A5F54-439E-0BAE-E61B-10151422C8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9930" y="309025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7499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1.2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37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212409" y="1633172"/>
            <a:ext cx="11008754" cy="4930099"/>
            <a:chOff x="-57351" y="1564955"/>
            <a:chExt cx="10509654" cy="4706584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7547" y="1654662"/>
              <a:ext cx="4014756" cy="4616877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57351" y="1564955"/>
              <a:ext cx="6611392" cy="4142579"/>
            </a:xfrm>
            <a:prstGeom prst="rect">
              <a:avLst/>
            </a:prstGeom>
          </p:spPr>
        </p:pic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Invariant-based model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52FCCA4-D62D-FA89-2DB3-E9E7BBA019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9930" y="309025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392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1.2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38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E1DBE5A-6697-3375-FFC1-E071098D3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15748" y="1727139"/>
            <a:ext cx="4205415" cy="4836132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Invariant-based model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258597D-8AFD-207E-BA69-7ED2810DA922}"/>
              </a:ext>
            </a:extLst>
          </p:cNvPr>
          <p:cNvSpPr txBox="1"/>
          <p:nvPr/>
        </p:nvSpPr>
        <p:spPr>
          <a:xfrm>
            <a:off x="1159872" y="1868869"/>
            <a:ext cx="57525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Possible reasons for bad fit: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To little information in Invariants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Model not flexible enough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E02AB47-B21D-AC64-AB64-1CD12F5E06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404" y="3429000"/>
            <a:ext cx="5146948" cy="271212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8049ED96-63CA-A19D-5E68-1AF20A8AC4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9930" y="309025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1029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A376650-0A65-C5F5-500C-DCFF3645B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3350" y="2056297"/>
            <a:ext cx="6163910" cy="375988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C9D9C9-996E-90F5-4538-7CEE577B8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Deformation-gradient based model (DGBM)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B24BCF-D18E-08A7-CA62-ECFCC0DA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3.1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14A332-855F-DB31-3196-1DEDA8E2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39</a:t>
            </a:fld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BBC4647-E27A-0E4E-DEE5-8D7EA19BDBDA}"/>
              </a:ext>
            </a:extLst>
          </p:cNvPr>
          <p:cNvSpPr txBox="1"/>
          <p:nvPr/>
        </p:nvSpPr>
        <p:spPr>
          <a:xfrm>
            <a:off x="7464152" y="2242971"/>
            <a:ext cx="3698448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5"/>
              </a:buBlip>
            </a:pPr>
            <a:r>
              <a:rPr lang="en-US" sz="2400" dirty="0"/>
              <a:t>Material Symmetry</a:t>
            </a:r>
          </a:p>
          <a:p>
            <a:pPr marL="342900" indent="-342900">
              <a:buSzPct val="130000"/>
              <a:buBlip>
                <a:blip r:embed="rId5"/>
              </a:buBlip>
            </a:pPr>
            <a:r>
              <a:rPr lang="en-US" sz="2400" dirty="0"/>
              <a:t>Thermodynamics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Polyconvexity/Ellipticity</a:t>
            </a:r>
          </a:p>
          <a:p>
            <a:pPr marL="342900" indent="-342900">
              <a:buSzPct val="130000"/>
              <a:buBlip>
                <a:blip r:embed="rId5"/>
              </a:buBlip>
            </a:pPr>
            <a:r>
              <a:rPr lang="en-US" sz="2400" dirty="0"/>
              <a:t>Normalization</a:t>
            </a:r>
          </a:p>
          <a:p>
            <a:pPr marL="342900" indent="-342900">
              <a:buSzPct val="130000"/>
              <a:buBlip>
                <a:blip r:embed="rId5"/>
              </a:buBlip>
            </a:pPr>
            <a:r>
              <a:rPr lang="en-US" sz="2400" dirty="0"/>
              <a:t>Growth Condition</a:t>
            </a:r>
          </a:p>
        </p:txBody>
      </p:sp>
    </p:spTree>
    <p:extLst>
      <p:ext uri="{BB962C8B-B14F-4D97-AF65-F5344CB8AC3E}">
        <p14:creationId xmlns:p14="http://schemas.microsoft.com/office/powerpoint/2010/main" val="3581414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E179EC4-9D5D-F19F-8763-41E2162D76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- Uniaxial</a:t>
            </a:r>
          </a:p>
          <a:p>
            <a:endParaRPr lang="en-GB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8DD4AE6-1986-0CE4-FE45-7B694D67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2 - 1.1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E4F1B-F59C-BE4D-04E0-F62260068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1638" y="6448195"/>
            <a:ext cx="491571" cy="212183"/>
          </a:xfrm>
        </p:spPr>
        <p:txBody>
          <a:bodyPr/>
          <a:lstStyle/>
          <a:p>
            <a:fld id="{90C102AE-0422-49F2-AB6F-2D341D1EB39B}" type="slidenum">
              <a:rPr lang="de-DE" smtClean="0"/>
              <a:pPr/>
              <a:t>4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AD6F8EE-E1B3-CF34-6990-10A75FB65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32104" y="1473554"/>
            <a:ext cx="1981200" cy="155257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249833A-11D9-53B5-ABA0-8144B9A975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88044" y="1477430"/>
            <a:ext cx="2314575" cy="155257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2442D23-9581-C1CC-80F0-74D732AB82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24170" y="1756326"/>
            <a:ext cx="1247775" cy="107632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39039943-C4FD-2F4B-03A7-D05C717390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032361" y="1472962"/>
            <a:ext cx="1885950" cy="155257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E046293C-9025-C0CA-2D77-C1C995AD253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13746" y="1308831"/>
            <a:ext cx="2457450" cy="1876425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54380FB3-0725-8963-BE25-2E9D974CE8B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11" y="3050980"/>
            <a:ext cx="10827225" cy="345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564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40</a:t>
            </a:fld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A76F9E0-E216-888F-7524-0634869960D7}"/>
              </a:ext>
            </a:extLst>
          </p:cNvPr>
          <p:cNvGrpSpPr/>
          <p:nvPr/>
        </p:nvGrpSpPr>
        <p:grpSpPr>
          <a:xfrm>
            <a:off x="970836" y="2070534"/>
            <a:ext cx="10193989" cy="4769202"/>
            <a:chOff x="1639316" y="1802398"/>
            <a:chExt cx="9731828" cy="4552982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58212AE7-7004-0463-186E-93EABE2E1AB5}"/>
                </a:ext>
              </a:extLst>
            </p:cNvPr>
            <p:cNvGrpSpPr/>
            <p:nvPr/>
          </p:nvGrpSpPr>
          <p:grpSpPr>
            <a:xfrm>
              <a:off x="1639316" y="1802398"/>
              <a:ext cx="9731828" cy="4552982"/>
              <a:chOff x="666691" y="1717521"/>
              <a:chExt cx="9731828" cy="4552982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C9819AE-39FD-5447-5349-6B81767B63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66691" y="1938654"/>
                <a:ext cx="5823678" cy="3884229"/>
              </a:xfrm>
              <a:prstGeom prst="rect">
                <a:avLst/>
              </a:prstGeom>
            </p:spPr>
          </p:pic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4E1DBE5A-6697-3375-FFC1-E071098D3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37548" y="1717521"/>
                <a:ext cx="3960971" cy="4552982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5345ED0-4AF7-BDC9-FD75-0C2FE592CC7A}"/>
                </a:ext>
              </a:extLst>
            </p:cNvPr>
            <p:cNvSpPr txBox="1"/>
            <p:nvPr/>
          </p:nvSpPr>
          <p:spPr>
            <a:xfrm>
              <a:off x="2273993" y="1818266"/>
              <a:ext cx="5042003" cy="2938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16, 16, 1    Epochs: 6000    Learn rate: 0.005</a:t>
              </a:r>
            </a:p>
          </p:txBody>
        </p:sp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Deformation-gradient based model (DGBM)</a:t>
            </a:r>
          </a:p>
        </p:txBody>
      </p:sp>
    </p:spTree>
    <p:extLst>
      <p:ext uri="{BB962C8B-B14F-4D97-AF65-F5344CB8AC3E}">
        <p14:creationId xmlns:p14="http://schemas.microsoft.com/office/powerpoint/2010/main" val="36091541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41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334435" y="1957820"/>
            <a:ext cx="10830390" cy="4881915"/>
            <a:chOff x="59142" y="1609918"/>
            <a:chExt cx="10339377" cy="4660585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9142" y="1609918"/>
              <a:ext cx="6425955" cy="4027237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7548" y="1717521"/>
              <a:ext cx="3960971" cy="4552982"/>
            </a:xfrm>
            <a:prstGeom prst="rect">
              <a:avLst/>
            </a:prstGeom>
          </p:spPr>
        </p:pic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DGBM - Problems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6DAFE28-1A44-F85B-1DBC-ABC5838ED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5749" y="372574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3934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42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334436" y="1957820"/>
            <a:ext cx="10830389" cy="4881915"/>
            <a:chOff x="59143" y="1609918"/>
            <a:chExt cx="10339376" cy="4660585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9143" y="1609918"/>
              <a:ext cx="6425952" cy="4027237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7548" y="1717521"/>
              <a:ext cx="3960971" cy="4552982"/>
            </a:xfrm>
            <a:prstGeom prst="rect">
              <a:avLst/>
            </a:prstGeom>
          </p:spPr>
        </p:pic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DGBM - Problems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6E305C5-4468-C1F6-B78C-94A432E34A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5749" y="372574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28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43</a:t>
            </a:fld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8212AE7-7004-0463-186E-93EABE2E1AB5}"/>
              </a:ext>
            </a:extLst>
          </p:cNvPr>
          <p:cNvGrpSpPr/>
          <p:nvPr/>
        </p:nvGrpSpPr>
        <p:grpSpPr>
          <a:xfrm>
            <a:off x="335856" y="1957820"/>
            <a:ext cx="10828969" cy="4881915"/>
            <a:chOff x="60499" y="1609918"/>
            <a:chExt cx="10338020" cy="4660585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C9819AE-39FD-5447-5349-6B81767B6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499" y="1609918"/>
              <a:ext cx="6423240" cy="4027237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E1DBE5A-6697-3375-FFC1-E071098D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7548" y="1717521"/>
              <a:ext cx="3960971" cy="4552982"/>
            </a:xfrm>
            <a:prstGeom prst="rect">
              <a:avLst/>
            </a:prstGeom>
          </p:spPr>
        </p:pic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Deformation-gradient based model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542C9A0-B564-7212-1871-5059D95F15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5749" y="372574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02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44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DGBM – Augmentation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F9EB894-ADD6-F755-0800-F61BC5AE7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976" y="2104874"/>
            <a:ext cx="5661897" cy="354989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2A53DE8-62AF-B373-8B40-1FF1034C3A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23" y="2104874"/>
            <a:ext cx="5661897" cy="354989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BF0EE81A-1EC5-64BD-D89C-048650F5BC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0235" y="5686195"/>
            <a:ext cx="2437973" cy="50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8842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45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DGBM – Augmentation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F9EB894-ADD6-F755-0800-F61BC5AE7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2976" y="2105623"/>
            <a:ext cx="5661897" cy="354839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2A53DE8-62AF-B373-8B40-1FF1034C3A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7623" y="2105623"/>
            <a:ext cx="5661897" cy="354839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F5BD035-CDCE-01C7-8F19-6E17BF17E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5449" y="5708918"/>
            <a:ext cx="2287297" cy="52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358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46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Deformation-gradient based model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E36AA17-4601-0163-E789-6842DECD33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488" y="2087714"/>
            <a:ext cx="3168352" cy="407676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2C9B74D3-114E-CF64-60B5-DDA3EBDF9B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024" y="2087714"/>
            <a:ext cx="4053689" cy="465955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B2915D9-2F7E-A1A4-0FFD-D850F2543D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8582" y="3725743"/>
            <a:ext cx="197811" cy="68264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4325694-3E34-C995-AE8C-05813528FF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3118" y="3725743"/>
            <a:ext cx="197811" cy="6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0789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5826812C-D269-1E0B-7689-B709B29733B7}"/>
              </a:ext>
            </a:extLst>
          </p:cNvPr>
          <p:cNvGrpSpPr/>
          <p:nvPr/>
        </p:nvGrpSpPr>
        <p:grpSpPr>
          <a:xfrm>
            <a:off x="746792" y="1916832"/>
            <a:ext cx="10154128" cy="4465258"/>
            <a:chOff x="767408" y="2179215"/>
            <a:chExt cx="10154128" cy="4465258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121A1561-55AC-3530-7164-CAC588169AC8}"/>
                </a:ext>
              </a:extLst>
            </p:cNvPr>
            <p:cNvGrpSpPr/>
            <p:nvPr/>
          </p:nvGrpSpPr>
          <p:grpSpPr>
            <a:xfrm>
              <a:off x="767408" y="2335306"/>
              <a:ext cx="10154128" cy="4309167"/>
              <a:chOff x="663418" y="1711262"/>
              <a:chExt cx="9693774" cy="4113806"/>
            </a:xfrm>
          </p:grpSpPr>
          <p:pic>
            <p:nvPicPr>
              <p:cNvPr id="24" name="Grafik 23">
                <a:extLst>
                  <a:ext uri="{FF2B5EF4-FFF2-40B4-BE49-F238E27FC236}">
                    <a16:creationId xmlns:a16="http://schemas.microsoft.com/office/drawing/2014/main" id="{DAA8863B-FF6A-C361-6036-17300BC60D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63418" y="1936471"/>
                <a:ext cx="5830224" cy="3888597"/>
              </a:xfrm>
              <a:prstGeom prst="rect">
                <a:avLst/>
              </a:prstGeom>
            </p:spPr>
          </p:pic>
          <p:pic>
            <p:nvPicPr>
              <p:cNvPr id="25" name="Grafik 24">
                <a:extLst>
                  <a:ext uri="{FF2B5EF4-FFF2-40B4-BE49-F238E27FC236}">
                    <a16:creationId xmlns:a16="http://schemas.microsoft.com/office/drawing/2014/main" id="{5D2BF654-98DD-023D-8437-8AD86911D0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79764" y="1711262"/>
                <a:ext cx="3877428" cy="3927230"/>
              </a:xfrm>
              <a:prstGeom prst="rect">
                <a:avLst/>
              </a:prstGeom>
            </p:spPr>
          </p:pic>
        </p:grp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514FE0B2-0225-16D3-24CF-D063A24F8016}"/>
                </a:ext>
              </a:extLst>
            </p:cNvPr>
            <p:cNvSpPr/>
            <p:nvPr/>
          </p:nvSpPr>
          <p:spPr>
            <a:xfrm>
              <a:off x="6960096" y="2492896"/>
              <a:ext cx="28803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4F556D30-FCCE-F2A2-5369-E46F4DB4525E}"/>
                </a:ext>
              </a:extLst>
            </p:cNvPr>
            <p:cNvSpPr txBox="1"/>
            <p:nvPr/>
          </p:nvSpPr>
          <p:spPr>
            <a:xfrm>
              <a:off x="1458881" y="2179215"/>
              <a:ext cx="608134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DGMB: Layers: 16, 16, 1  Epochs: 8000  Learn rate: 0.01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IBM: Layers: 32, 32, 16, 1  Epochs: 4000  Learning rate: 0.01</a:t>
              </a:r>
            </a:p>
          </p:txBody>
        </p: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47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DGBM, IBM Comparison</a:t>
            </a:r>
          </a:p>
        </p:txBody>
      </p:sp>
    </p:spTree>
    <p:extLst>
      <p:ext uri="{BB962C8B-B14F-4D97-AF65-F5344CB8AC3E}">
        <p14:creationId xmlns:p14="http://schemas.microsoft.com/office/powerpoint/2010/main" val="36970155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48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8AAC2F1F-F112-0A40-9EA3-2EDEA0EB0EC4}"/>
              </a:ext>
            </a:extLst>
          </p:cNvPr>
          <p:cNvGrpSpPr/>
          <p:nvPr/>
        </p:nvGrpSpPr>
        <p:grpSpPr>
          <a:xfrm>
            <a:off x="1207283" y="1923331"/>
            <a:ext cx="10149643" cy="4877494"/>
            <a:chOff x="812149" y="2198265"/>
            <a:chExt cx="10149643" cy="4877494"/>
          </a:xfrm>
        </p:grpSpPr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CB903788-9BC7-34FA-CEB4-AD2C17BB9ADA}"/>
                </a:ext>
              </a:extLst>
            </p:cNvPr>
            <p:cNvGrpSpPr/>
            <p:nvPr/>
          </p:nvGrpSpPr>
          <p:grpSpPr>
            <a:xfrm>
              <a:off x="812149" y="2335306"/>
              <a:ext cx="10149643" cy="4740453"/>
              <a:chOff x="706131" y="1711262"/>
              <a:chExt cx="9689492" cy="4525539"/>
            </a:xfrm>
          </p:grpSpPr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18002677-0915-E849-2E4C-8366CD18DF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706131" y="1936471"/>
                <a:ext cx="5744798" cy="3888597"/>
              </a:xfrm>
              <a:prstGeom prst="rect">
                <a:avLst/>
              </a:prstGeom>
            </p:spPr>
          </p:pic>
          <p:pic>
            <p:nvPicPr>
              <p:cNvPr id="10" name="Grafik 9">
                <a:extLst>
                  <a:ext uri="{FF2B5EF4-FFF2-40B4-BE49-F238E27FC236}">
                    <a16:creationId xmlns:a16="http://schemas.microsoft.com/office/drawing/2014/main" id="{002B99B1-5D68-064A-7AA4-08BB006EB4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58530" y="1711262"/>
                <a:ext cx="3937093" cy="4525539"/>
              </a:xfrm>
              <a:prstGeom prst="rect">
                <a:avLst/>
              </a:prstGeom>
            </p:spPr>
          </p:pic>
        </p:grp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51473870-4E6A-ABFC-3CE5-E3665307FC11}"/>
                </a:ext>
              </a:extLst>
            </p:cNvPr>
            <p:cNvSpPr/>
            <p:nvPr/>
          </p:nvSpPr>
          <p:spPr>
            <a:xfrm>
              <a:off x="6960096" y="2492896"/>
              <a:ext cx="28803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634823F0-2E36-CB9A-6814-92228D87056A}"/>
                </a:ext>
              </a:extLst>
            </p:cNvPr>
            <p:cNvSpPr txBox="1"/>
            <p:nvPr/>
          </p:nvSpPr>
          <p:spPr>
            <a:xfrm>
              <a:off x="1411256" y="2198265"/>
              <a:ext cx="57623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Layers: 32, 32, 32, 1  Epochs: 300, 750  Learn rate: 0.005</a:t>
              </a:r>
            </a:p>
            <a:p>
              <a:r>
                <a:rPr lang="en-US" sz="14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+mj-lt"/>
                </a:rPr>
                <a:t>Batch size: 512, 1024  Observer: 64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73135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49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8002677-0915-E849-2E4C-8366CD18DF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9467" y="2053455"/>
            <a:ext cx="6713395" cy="420738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AAA7E01-F20A-4BE0-D01E-B98D444B5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2862" y="2060372"/>
            <a:ext cx="4124064" cy="474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475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E179EC4-9D5D-F19F-8763-41E2162D76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- Biaxial</a:t>
            </a:r>
          </a:p>
          <a:p>
            <a:endParaRPr lang="en-GB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8DD4AE6-1986-0CE4-FE45-7B694D67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2 - 1.1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E4F1B-F59C-BE4D-04E0-F62260068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1638" y="6448195"/>
            <a:ext cx="491571" cy="212183"/>
          </a:xfrm>
        </p:spPr>
        <p:txBody>
          <a:bodyPr/>
          <a:lstStyle/>
          <a:p>
            <a:fld id="{90C102AE-0422-49F2-AB6F-2D341D1EB39B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17A9DEE-E822-CFC5-306D-CC2C41310C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32104" y="1473554"/>
            <a:ext cx="1981200" cy="155257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7D615B7-CB76-82F6-C3ED-9298DAD000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788044" y="1477430"/>
            <a:ext cx="2314575" cy="155257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B45AE65-195C-8DDE-AC6F-7798D826E2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24170" y="1756326"/>
            <a:ext cx="1247775" cy="107632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829930A-B49C-3C2A-16EC-FE3FC5312F2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2361" y="1472962"/>
            <a:ext cx="1885950" cy="155257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7D956A7-EE46-C558-24EC-226E582F74E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13746" y="1308831"/>
            <a:ext cx="2457450" cy="18764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95928B0-224C-0CAA-020A-47DACFAEEAB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8911" y="3050980"/>
            <a:ext cx="10827224" cy="345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903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50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8002677-0915-E849-2E4C-8366CD18DF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84" y="2053455"/>
            <a:ext cx="6710560" cy="420738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AAA7E01-F20A-4BE0-D01E-B98D444B5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2862" y="2060372"/>
            <a:ext cx="4124064" cy="474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627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51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8002677-0915-E849-2E4C-8366CD18DF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84" y="2054344"/>
            <a:ext cx="6710560" cy="420560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AAA7E01-F20A-4BE0-D01E-B98D444B5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2862" y="2060372"/>
            <a:ext cx="4124064" cy="474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3020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52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  <a:p>
            <a:r>
              <a:rPr lang="en-GB" dirty="0"/>
              <a:t>Number of Observers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0D84961-BFDA-0F1E-7CC2-424C49F50B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054" y="2123155"/>
            <a:ext cx="4794514" cy="421234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54A1DCF-B912-9FF3-1BE8-1DFB1C70D8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2123155"/>
            <a:ext cx="4794514" cy="42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8899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F8799C9-CDCA-E579-76EB-317EEDD2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– 3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893A08-11C0-40CD-5A03-C65E9ADE9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53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9FD34-D2EB-10F6-A657-8DDC0A0BB1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augmentation</a:t>
            </a:r>
          </a:p>
          <a:p>
            <a:r>
              <a:rPr lang="en-GB" dirty="0"/>
              <a:t>Number of Observers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0D84961-BFDA-0F1E-7CC2-424C49F50B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70054" y="2210431"/>
            <a:ext cx="4794514" cy="403779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54A1DCF-B912-9FF3-1BE8-1DFB1C70D8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3432" y="2242515"/>
            <a:ext cx="4794514" cy="397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59859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8A8A9DB5-5240-A8D5-7F75-6E2005A5D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Machine Learning in Solid Mechanics</a:t>
            </a:r>
            <a:endParaRPr lang="en-GB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2DC07D-C22E-2F50-CD3B-48630B1743A0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334435" y="6457177"/>
            <a:ext cx="648998" cy="212183"/>
          </a:xfrm>
        </p:spPr>
        <p:txBody>
          <a:bodyPr/>
          <a:lstStyle/>
          <a:p>
            <a:fld id="{18D1DAEB-6308-4530-BE9D-727FECA26B12}" type="datetime1">
              <a:rPr lang="de-DE" smtClean="0"/>
              <a:t>19.12.2022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0C5B83-90FE-BEB2-5100-EFDE5B83F3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54</a:t>
            </a:fld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F8D4E57F-1E55-D98B-E422-0A68A673653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1127448" y="6457177"/>
            <a:ext cx="9937104" cy="212183"/>
          </a:xfrm>
        </p:spPr>
        <p:txBody>
          <a:bodyPr/>
          <a:lstStyle/>
          <a:p>
            <a:r>
              <a:rPr lang="de-DE"/>
              <a:t>Maschinenbau | CPS | Fabian Roth</a:t>
            </a:r>
            <a:endParaRPr lang="de-DE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293ABF11-2387-AECB-CCA4-D2A15CBA54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1044679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E179EC4-9D5D-F19F-8763-41E2162D76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- Shear</a:t>
            </a:r>
          </a:p>
          <a:p>
            <a:endParaRPr lang="en-GB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8DD4AE6-1986-0CE4-FE45-7B694D67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2 - 1.1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E4F1B-F59C-BE4D-04E0-F62260068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1638" y="6448195"/>
            <a:ext cx="491571" cy="212183"/>
          </a:xfrm>
        </p:spPr>
        <p:txBody>
          <a:bodyPr/>
          <a:lstStyle/>
          <a:p>
            <a:fld id="{90C102AE-0422-49F2-AB6F-2D341D1EB39B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CB980BE-B069-A683-1913-D58FB9B3D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32104" y="1473554"/>
            <a:ext cx="1981200" cy="155257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950CC4D-A060-3EB8-8C5F-AA3230E2C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88044" y="1477430"/>
            <a:ext cx="2314575" cy="155257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DD5CCEE-686E-2976-B70B-062CE40D32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324170" y="1756326"/>
            <a:ext cx="1247775" cy="107632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D456DDF-DCE0-CDEE-530E-406FA30271B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2361" y="1472962"/>
            <a:ext cx="1885950" cy="155257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2C8EA85-5E80-D6BA-10C1-3D413809A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13746" y="1308831"/>
            <a:ext cx="2457450" cy="18764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5DB76F9-47A9-618D-39D4-A820C8EC5B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8911" y="3052139"/>
            <a:ext cx="10827225" cy="345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463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E179EC4-9D5D-F19F-8763-41E2162D76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- Biaxial Test</a:t>
            </a:r>
          </a:p>
          <a:p>
            <a:endParaRPr lang="en-GB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8DD4AE6-1986-0CE4-FE45-7B694D67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2 - 1.1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E4F1B-F59C-BE4D-04E0-F62260068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1638" y="6448195"/>
            <a:ext cx="491571" cy="212183"/>
          </a:xfrm>
        </p:spPr>
        <p:txBody>
          <a:bodyPr/>
          <a:lstStyle/>
          <a:p>
            <a:fld id="{90C102AE-0422-49F2-AB6F-2D341D1EB39B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50E43FA-56D3-E357-7681-BFBE2E49A4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032104" y="1473554"/>
            <a:ext cx="1981200" cy="155257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699EFBF-3331-57A2-B493-FA8BEB02D0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88044" y="1477430"/>
            <a:ext cx="2314575" cy="15525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7434389-EBE2-7AEE-9C2C-DC8B1CE111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24170" y="1756326"/>
            <a:ext cx="1247775" cy="107632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3FE90A9-A538-BDF1-D073-8207226D565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2361" y="1472962"/>
            <a:ext cx="1885950" cy="155257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2C7BC9E-DACF-1115-57AC-D2637F1961E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13746" y="1308831"/>
            <a:ext cx="2457450" cy="187642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60D2E305-C225-A57D-236A-86B81E0D445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2547" y="3050980"/>
            <a:ext cx="10819952" cy="345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328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E179EC4-9D5D-F19F-8763-41E2162D76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 - Mixed Test</a:t>
            </a:r>
          </a:p>
          <a:p>
            <a:endParaRPr lang="en-GB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8DD4AE6-1986-0CE4-FE45-7B694D67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2 - 1.1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E4F1B-F59C-BE4D-04E0-F62260068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1638" y="6448195"/>
            <a:ext cx="491571" cy="212183"/>
          </a:xfrm>
        </p:spPr>
        <p:txBody>
          <a:bodyPr/>
          <a:lstStyle/>
          <a:p>
            <a:fld id="{90C102AE-0422-49F2-AB6F-2D341D1EB39B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DAD28AB-CA04-8994-3565-70B75F15C2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2104" y="1473554"/>
            <a:ext cx="1981200" cy="155257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FE0209A-B443-31AE-1BA3-791C605A2E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8044" y="1477430"/>
            <a:ext cx="2314575" cy="155257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6C86C8F-DD82-5226-4FA8-36971B7289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24170" y="1756326"/>
            <a:ext cx="1247775" cy="107632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C029341-F4D6-6752-08A7-4F8AAAC3C9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32361" y="1472962"/>
            <a:ext cx="1885950" cy="15525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2D4C9B6-3976-2421-890B-88BC47E5B16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9113746" y="1308831"/>
            <a:ext cx="2457450" cy="187642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05761C4-ECFC-E70F-7D58-5CD40DA09EE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8911" y="3050980"/>
            <a:ext cx="10827224" cy="345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084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3ABE5A-B23F-BAAD-1284-86F90F76A1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Naive Model</a:t>
            </a:r>
            <a:endParaRPr lang="en-GB" dirty="0"/>
          </a:p>
          <a:p>
            <a:endParaRPr lang="en-GB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9D13612-A0CA-90DA-85BA-D3365237D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– 2.2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F6A4497-F0CA-96A4-5ABC-66957CF90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7EEC8C9-35AC-4C7C-C728-4C986B626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7448" y="1976224"/>
            <a:ext cx="5482789" cy="391477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638A0AC-57A8-1035-F37C-3B234A1F2061}"/>
              </a:ext>
            </a:extLst>
          </p:cNvPr>
          <p:cNvSpPr txBox="1"/>
          <p:nvPr/>
        </p:nvSpPr>
        <p:spPr>
          <a:xfrm>
            <a:off x="7464152" y="2242971"/>
            <a:ext cx="3698448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/>
              <a:t>Physical conditions</a:t>
            </a:r>
            <a:r>
              <a:rPr lang="en-US" sz="2400" dirty="0"/>
              <a:t>: </a:t>
            </a:r>
          </a:p>
          <a:p>
            <a:pPr marL="342900" indent="-342900">
              <a:buSzPct val="130000"/>
              <a:buBlip>
                <a:blip r:embed="rId3"/>
              </a:buBlip>
            </a:pPr>
            <a:r>
              <a:rPr lang="en-US" sz="2400" dirty="0"/>
              <a:t>Objectivity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Material Symmetry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Thermodynamics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Polyconvexity/Ellipticity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Normalization</a:t>
            </a:r>
          </a:p>
          <a:p>
            <a:pPr marL="342900" indent="-342900">
              <a:buSzPct val="130000"/>
              <a:buBlip>
                <a:blip r:embed="rId4"/>
              </a:buBlip>
            </a:pPr>
            <a:r>
              <a:rPr lang="en-US" sz="2400" dirty="0"/>
              <a:t>Growth Condition</a:t>
            </a:r>
          </a:p>
        </p:txBody>
      </p:sp>
    </p:spTree>
    <p:extLst>
      <p:ext uri="{BB962C8B-B14F-4D97-AF65-F5344CB8AC3E}">
        <p14:creationId xmlns:p14="http://schemas.microsoft.com/office/powerpoint/2010/main" val="3271888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theme/theme1.xml><?xml version="1.0" encoding="utf-8"?>
<a:theme xmlns:a="http://schemas.openxmlformats.org/drawingml/2006/main" name="TUDa Präsentationsvorlage">
  <a:themeElements>
    <a:clrScheme name="TU Darmstadt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90D21"/>
      </a:accent1>
      <a:accent2>
        <a:srgbClr val="004E8A"/>
      </a:accent2>
      <a:accent3>
        <a:srgbClr val="FFFFFF"/>
      </a:accent3>
      <a:accent4>
        <a:srgbClr val="000000"/>
      </a:accent4>
      <a:accent5>
        <a:srgbClr val="C8C8C8"/>
      </a:accent5>
      <a:accent6>
        <a:srgbClr val="004D99"/>
      </a:accent6>
      <a:hlink>
        <a:srgbClr val="004D99"/>
      </a:hlink>
      <a:folHlink>
        <a:srgbClr val="004D99"/>
      </a:folHlink>
    </a:clrScheme>
    <a:fontScheme name="TUDa_Master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1_TUD_Präsentation_r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1114</Words>
  <Application>Microsoft Office PowerPoint</Application>
  <PresentationFormat>Breitbild</PresentationFormat>
  <Paragraphs>373</Paragraphs>
  <Slides>54</Slides>
  <Notes>34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54</vt:i4>
      </vt:variant>
    </vt:vector>
  </HeadingPairs>
  <TitlesOfParts>
    <vt:vector size="61" baseType="lpstr">
      <vt:lpstr>Arial</vt:lpstr>
      <vt:lpstr>Arial Black</vt:lpstr>
      <vt:lpstr>Bitstream Charter</vt:lpstr>
      <vt:lpstr>Stafford</vt:lpstr>
      <vt:lpstr>Wingdings</vt:lpstr>
      <vt:lpstr>XCharter-Roman</vt:lpstr>
      <vt:lpstr>TUDa Präsentationsvorlage</vt:lpstr>
      <vt:lpstr>Tutorial Machine Learning in Solid Mechanics</vt:lpstr>
      <vt:lpstr>Tutorial Machine Learning in Solid Mechanics</vt:lpstr>
      <vt:lpstr>Task 2</vt:lpstr>
      <vt:lpstr>2 - 1.1</vt:lpstr>
      <vt:lpstr>2 - 1.1</vt:lpstr>
      <vt:lpstr>2 - 1.1</vt:lpstr>
      <vt:lpstr>2 - 1.1</vt:lpstr>
      <vt:lpstr>2 - 1.1</vt:lpstr>
      <vt:lpstr>2 – 2.2</vt:lpstr>
      <vt:lpstr>2 – 2.2</vt:lpstr>
      <vt:lpstr>2 – 2.2</vt:lpstr>
      <vt:lpstr>2 – 2.2</vt:lpstr>
      <vt:lpstr>2 – 2.2</vt:lpstr>
      <vt:lpstr>2 – 3.1</vt:lpstr>
      <vt:lpstr>2 – 3.1</vt:lpstr>
      <vt:lpstr>2 – 3.1</vt:lpstr>
      <vt:lpstr>2 – 3.1</vt:lpstr>
      <vt:lpstr>2 – 3.1</vt:lpstr>
      <vt:lpstr>2 – 3.2</vt:lpstr>
      <vt:lpstr>2 – 3.2</vt:lpstr>
      <vt:lpstr>2 – 3.2</vt:lpstr>
      <vt:lpstr>2 – 3.2</vt:lpstr>
      <vt:lpstr>2 – 3.2</vt:lpstr>
      <vt:lpstr>2 – 3.2</vt:lpstr>
      <vt:lpstr>2 – 3.2</vt:lpstr>
      <vt:lpstr>2 – 3.2</vt:lpstr>
      <vt:lpstr>2 – 4</vt:lpstr>
      <vt:lpstr>2 – 4</vt:lpstr>
      <vt:lpstr>2 – 4</vt:lpstr>
      <vt:lpstr>2 – 4</vt:lpstr>
      <vt:lpstr>2 – 4</vt:lpstr>
      <vt:lpstr>2 – 4</vt:lpstr>
      <vt:lpstr>2 – 4</vt:lpstr>
      <vt:lpstr>Task 3</vt:lpstr>
      <vt:lpstr>3 – 1.2</vt:lpstr>
      <vt:lpstr>3 – 1.2</vt:lpstr>
      <vt:lpstr>3 – 1.2</vt:lpstr>
      <vt:lpstr>3 – 1.2</vt:lpstr>
      <vt:lpstr>2 – 3.1</vt:lpstr>
      <vt:lpstr>3 – 2</vt:lpstr>
      <vt:lpstr>3 – 2</vt:lpstr>
      <vt:lpstr>3 – 2</vt:lpstr>
      <vt:lpstr>3 – 2</vt:lpstr>
      <vt:lpstr>3 – 2</vt:lpstr>
      <vt:lpstr>3 – 2</vt:lpstr>
      <vt:lpstr>3 – 2</vt:lpstr>
      <vt:lpstr>3 – 2</vt:lpstr>
      <vt:lpstr>3 – 3</vt:lpstr>
      <vt:lpstr>3 – 3</vt:lpstr>
      <vt:lpstr>3 – 3</vt:lpstr>
      <vt:lpstr>3 – 3</vt:lpstr>
      <vt:lpstr>3 – 3</vt:lpstr>
      <vt:lpstr>3 – 3</vt:lpstr>
      <vt:lpstr>Tutorial Machine Learning in Solid Mechanics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Moritz Lohse</dc:creator>
  <cp:lastModifiedBy>Fabian Roth</cp:lastModifiedBy>
  <cp:revision>334</cp:revision>
  <dcterms:created xsi:type="dcterms:W3CDTF">2009-12-23T09:42:49Z</dcterms:created>
  <dcterms:modified xsi:type="dcterms:W3CDTF">2022-12-19T22:45:44Z</dcterms:modified>
</cp:coreProperties>
</file>